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61" r:id="rId3"/>
    <p:sldId id="259" r:id="rId4"/>
    <p:sldId id="271" r:id="rId5"/>
    <p:sldId id="258" r:id="rId6"/>
    <p:sldId id="272" r:id="rId7"/>
    <p:sldId id="273" r:id="rId8"/>
    <p:sldId id="260" r:id="rId9"/>
    <p:sldId id="262" r:id="rId10"/>
    <p:sldId id="263" r:id="rId11"/>
    <p:sldId id="264" r:id="rId12"/>
    <p:sldId id="265" r:id="rId13"/>
    <p:sldId id="266" r:id="rId14"/>
    <p:sldId id="267" r:id="rId15"/>
    <p:sldId id="270" r:id="rId16"/>
    <p:sldId id="268" r:id="rId17"/>
    <p:sldId id="269"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Bubblegum Sans" panose="020B0604020202020204" charset="0"/>
      <p:regular r:id="rId24"/>
    </p:embeddedFont>
    <p:embeddedFont>
      <p:font typeface="Bell MT" panose="02020503060305020303" pitchFamily="18" charset="0"/>
      <p:regular r:id="rId25"/>
      <p:bold r:id="rId26"/>
      <p: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78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df8681d4f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df8681d4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df8681d4fa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df8681d4fa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dff7ac34e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dff7ac34e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df8681d4fa_1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df8681d4fa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de47106e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de47106e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e0426cdb11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e0426cdb11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de47106e7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de47106e7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de47106e7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de47106e7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de47106e7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de47106e7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df8681d4fa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df8681d4fa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dff7ac34e7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dff7ac34e7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hyperlink" Target="mailto:eallen1@henry.k12.ga.u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mailto:trina.stroud@henry.k12.ga.us" TargetMode="External"/><Relationship Id="rId5" Type="http://schemas.openxmlformats.org/officeDocument/2006/relationships/hyperlink" Target="mailto:kimberly.schley@henry.k12.ga.us" TargetMode="External"/><Relationship Id="rId4" Type="http://schemas.openxmlformats.org/officeDocument/2006/relationships/hyperlink" Target="mailto:dezha.Cushman@henry.k12.ga.u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1389125"/>
            <a:ext cx="8520600" cy="878100"/>
          </a:xfrm>
          <a:prstGeom prst="rect">
            <a:avLst/>
          </a:prstGeom>
          <a:solidFill>
            <a:schemeClr val="accent4"/>
          </a:solidFill>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680">
                <a:latin typeface="Bubblegum Sans"/>
                <a:ea typeface="Bubblegum Sans"/>
                <a:cs typeface="Bubblegum Sans"/>
                <a:sym typeface="Bubblegum Sans"/>
              </a:rPr>
              <a:t> </a:t>
            </a:r>
            <a:r>
              <a:rPr lang="en" sz="5680">
                <a:solidFill>
                  <a:srgbClr val="1155CC"/>
                </a:solidFill>
                <a:latin typeface="Bubblegum Sans"/>
                <a:ea typeface="Bubblegum Sans"/>
                <a:cs typeface="Bubblegum Sans"/>
                <a:sym typeface="Bubblegum Sans"/>
              </a:rPr>
              <a:t>Fairview Elementary</a:t>
            </a:r>
            <a:endParaRPr sz="5680" dirty="0">
              <a:solidFill>
                <a:srgbClr val="1155CC"/>
              </a:solidFill>
              <a:latin typeface="Bubblegum Sans"/>
              <a:ea typeface="Bubblegum Sans"/>
              <a:cs typeface="Bubblegum Sans"/>
              <a:sym typeface="Bubblegum Sans"/>
            </a:endParaRPr>
          </a:p>
        </p:txBody>
      </p:sp>
      <p:sp>
        <p:nvSpPr>
          <p:cNvPr id="55" name="Google Shape;55;p13"/>
          <p:cNvSpPr txBox="1">
            <a:spLocks noGrp="1"/>
          </p:cNvSpPr>
          <p:nvPr>
            <p:ph type="subTitle" idx="1"/>
          </p:nvPr>
        </p:nvSpPr>
        <p:spPr>
          <a:xfrm>
            <a:off x="391600" y="2514525"/>
            <a:ext cx="8520600" cy="1150200"/>
          </a:xfrm>
          <a:prstGeom prst="rect">
            <a:avLst/>
          </a:prstGeom>
          <a:solidFill>
            <a:srgbClr val="0000FF"/>
          </a:solidFill>
        </p:spPr>
        <p:txBody>
          <a:bodyPr spcFirstLastPara="1" wrap="square" lIns="91425" tIns="91425" rIns="91425" bIns="91425" anchor="ctr" anchorCtr="0">
            <a:noAutofit/>
          </a:bodyPr>
          <a:lstStyle/>
          <a:p>
            <a:pPr marL="0" lvl="0" indent="0" algn="ctr" rtl="0">
              <a:lnSpc>
                <a:spcPct val="115000"/>
              </a:lnSpc>
              <a:spcBef>
                <a:spcPts val="1200"/>
              </a:spcBef>
              <a:spcAft>
                <a:spcPts val="1200"/>
              </a:spcAft>
              <a:buClr>
                <a:schemeClr val="dk1"/>
              </a:buClr>
              <a:buSzPts val="1100"/>
              <a:buFont typeface="Arial"/>
              <a:buNone/>
            </a:pPr>
            <a:r>
              <a:rPr lang="en" sz="4900">
                <a:solidFill>
                  <a:srgbClr val="F1C232"/>
                </a:solidFill>
                <a:latin typeface="Bubblegum Sans"/>
                <a:ea typeface="Bubblegum Sans"/>
                <a:cs typeface="Bubblegum Sans"/>
                <a:sym typeface="Bubblegum Sans"/>
              </a:rPr>
              <a:t>Extraordinary 1st Grade Team</a:t>
            </a:r>
            <a:endParaRPr sz="6600" dirty="0">
              <a:solidFill>
                <a:srgbClr val="F1C232"/>
              </a:solidFill>
              <a:latin typeface="Bubblegum Sans"/>
              <a:ea typeface="Bubblegum Sans"/>
              <a:cs typeface="Bubblegum Sans"/>
              <a:sym typeface="Bubblegum Sans"/>
            </a:endParaRPr>
          </a:p>
        </p:txBody>
      </p:sp>
      <p:pic>
        <p:nvPicPr>
          <p:cNvPr id="56" name="Google Shape;56;p13"/>
          <p:cNvPicPr preferRelativeResize="0"/>
          <p:nvPr/>
        </p:nvPicPr>
        <p:blipFill>
          <a:blip r:embed="rId3">
            <a:alphaModFix/>
          </a:blip>
          <a:stretch>
            <a:fillRect/>
          </a:stretch>
        </p:blipFill>
        <p:spPr>
          <a:xfrm>
            <a:off x="311700" y="1304300"/>
            <a:ext cx="1009650" cy="104775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115775" y="-134475"/>
            <a:ext cx="8520600" cy="572700"/>
          </a:xfrm>
          <a:prstGeom prst="rect">
            <a:avLst/>
          </a:prstGeom>
        </p:spPr>
        <p:txBody>
          <a:bodyPr spcFirstLastPara="1" wrap="square" lIns="91425" tIns="91425" rIns="91425" bIns="91425" anchor="t" anchorCtr="0">
            <a:noAutofit/>
          </a:bodyPr>
          <a:lstStyle/>
          <a:p>
            <a:pPr lvl="0" algn="ctr">
              <a:buSzPts val="1100"/>
            </a:pPr>
            <a:r>
              <a:rPr lang="en-US" sz="4800" dirty="0" smtClean="0">
                <a:solidFill>
                  <a:schemeClr val="tx1"/>
                </a:solidFill>
                <a:latin typeface="Bubblegum Sans"/>
                <a:ea typeface="Bubblegum Sans"/>
                <a:cs typeface="Bubblegum Sans"/>
                <a:sym typeface="Bubblegum Sans"/>
              </a:rPr>
              <a:t>Curriculum/Math</a:t>
            </a:r>
            <a:endParaRPr sz="4620" dirty="0">
              <a:solidFill>
                <a:schemeClr val="lt1"/>
              </a:solidFill>
              <a:latin typeface="Bubblegum Sans"/>
              <a:ea typeface="Bubblegum Sans"/>
              <a:cs typeface="Bubblegum Sans"/>
              <a:sym typeface="Bubblegum Sans"/>
            </a:endParaRPr>
          </a:p>
          <a:p>
            <a:pPr marL="0" lvl="0" indent="0" algn="l" rtl="0">
              <a:spcBef>
                <a:spcPts val="0"/>
              </a:spcBef>
              <a:spcAft>
                <a:spcPts val="0"/>
              </a:spcAft>
              <a:buSzPts val="990"/>
              <a:buNone/>
            </a:pPr>
            <a:endParaRPr sz="2250" dirty="0">
              <a:latin typeface="Bubblegum Sans"/>
              <a:ea typeface="Bubblegum Sans"/>
              <a:cs typeface="Bubblegum Sans"/>
              <a:sym typeface="Bubblegum Sans"/>
            </a:endParaRPr>
          </a:p>
        </p:txBody>
      </p:sp>
      <p:sp>
        <p:nvSpPr>
          <p:cNvPr id="98" name="Google Shape;98;p20"/>
          <p:cNvSpPr txBox="1">
            <a:spLocks noGrp="1"/>
          </p:cNvSpPr>
          <p:nvPr>
            <p:ph type="body" idx="1"/>
          </p:nvPr>
        </p:nvSpPr>
        <p:spPr>
          <a:xfrm>
            <a:off x="311700" y="1152475"/>
            <a:ext cx="8643114" cy="3062173"/>
          </a:xfrm>
          <a:prstGeom prst="rect">
            <a:avLst/>
          </a:prstGeom>
          <a:solidFill>
            <a:srgbClr val="FFC000"/>
          </a:solidFill>
          <a:ln w="57150">
            <a:solidFill>
              <a:srgbClr val="FF0000"/>
            </a:solidFill>
          </a:ln>
        </p:spPr>
        <p:txBody>
          <a:bodyPr spcFirstLastPara="1" wrap="square" lIns="91425" tIns="91425" rIns="91425" bIns="91425" anchor="t" anchorCtr="0">
            <a:normAutofit/>
          </a:bodyPr>
          <a:lstStyle/>
          <a:p>
            <a:pPr marL="57150" indent="0">
              <a:buSzPts val="2700"/>
              <a:buNone/>
            </a:pPr>
            <a:r>
              <a:rPr lang="en-US" b="1" dirty="0">
                <a:solidFill>
                  <a:srgbClr val="002060"/>
                </a:solidFill>
                <a:latin typeface="Bell MT" panose="02020503060305020303" pitchFamily="18" charset="0"/>
              </a:rPr>
              <a:t>Understanding Data in Math: Chart Reading</a:t>
            </a:r>
            <a:endParaRPr lang="en-US" dirty="0">
              <a:solidFill>
                <a:srgbClr val="002060"/>
              </a:solidFill>
              <a:latin typeface="Bell MT" panose="02020503060305020303" pitchFamily="18" charset="0"/>
            </a:endParaRPr>
          </a:p>
          <a:p>
            <a:pPr marL="57150" indent="0">
              <a:buSzPts val="2700"/>
              <a:buNone/>
            </a:pPr>
            <a:r>
              <a:rPr lang="en-US" b="1" dirty="0">
                <a:solidFill>
                  <a:srgbClr val="002060"/>
                </a:solidFill>
                <a:latin typeface="Bell MT" panose="02020503060305020303" pitchFamily="18" charset="0"/>
              </a:rPr>
              <a:t>Counting by 1’s </a:t>
            </a:r>
            <a:r>
              <a:rPr lang="en-US" b="1" dirty="0" smtClean="0">
                <a:solidFill>
                  <a:srgbClr val="002060"/>
                </a:solidFill>
                <a:latin typeface="Bell MT" panose="02020503060305020303" pitchFamily="18" charset="0"/>
              </a:rPr>
              <a:t>5’s and 10’s</a:t>
            </a:r>
          </a:p>
          <a:p>
            <a:pPr marL="57150" indent="0">
              <a:buSzPts val="2700"/>
              <a:buNone/>
            </a:pPr>
            <a:r>
              <a:rPr lang="en-US" b="1" dirty="0" smtClean="0">
                <a:solidFill>
                  <a:srgbClr val="002060"/>
                </a:solidFill>
                <a:latin typeface="Bell MT" panose="02020503060305020303" pitchFamily="18" charset="0"/>
              </a:rPr>
              <a:t>Word </a:t>
            </a:r>
            <a:r>
              <a:rPr lang="en-US" b="1" dirty="0">
                <a:solidFill>
                  <a:srgbClr val="002060"/>
                </a:solidFill>
                <a:latin typeface="Bell MT" panose="02020503060305020303" pitchFamily="18" charset="0"/>
              </a:rPr>
              <a:t>problems within </a:t>
            </a:r>
            <a:r>
              <a:rPr lang="en-US" b="1" dirty="0" smtClean="0">
                <a:solidFill>
                  <a:srgbClr val="002060"/>
                </a:solidFill>
                <a:latin typeface="Bell MT" panose="02020503060305020303" pitchFamily="18" charset="0"/>
              </a:rPr>
              <a:t>20</a:t>
            </a:r>
          </a:p>
          <a:p>
            <a:pPr marL="57150" indent="0">
              <a:buSzPts val="2700"/>
              <a:buNone/>
            </a:pPr>
            <a:r>
              <a:rPr lang="en-US" b="1" dirty="0">
                <a:solidFill>
                  <a:srgbClr val="002060"/>
                </a:solidFill>
                <a:latin typeface="Bell MT" panose="02020503060305020303" pitchFamily="18" charset="0"/>
              </a:rPr>
              <a:t>Counting and Identifying Numbers up to </a:t>
            </a:r>
            <a:r>
              <a:rPr lang="en-US" b="1" dirty="0" smtClean="0">
                <a:solidFill>
                  <a:srgbClr val="002060"/>
                </a:solidFill>
                <a:latin typeface="Bell MT" panose="02020503060305020303" pitchFamily="18" charset="0"/>
              </a:rPr>
              <a:t>120</a:t>
            </a:r>
          </a:p>
          <a:p>
            <a:pPr marL="57150" indent="0">
              <a:buSzPts val="2700"/>
              <a:buNone/>
            </a:pPr>
            <a:r>
              <a:rPr lang="en-US" b="1" dirty="0">
                <a:solidFill>
                  <a:srgbClr val="002060"/>
                </a:solidFill>
                <a:latin typeface="Bell MT" panose="02020503060305020303" pitchFamily="18" charset="0"/>
              </a:rPr>
              <a:t>Addition/Subtraction: </a:t>
            </a:r>
            <a:r>
              <a:rPr lang="en-US" b="1" dirty="0" smtClean="0">
                <a:solidFill>
                  <a:srgbClr val="002060"/>
                </a:solidFill>
                <a:latin typeface="Bell MT" panose="02020503060305020303" pitchFamily="18" charset="0"/>
              </a:rPr>
              <a:t>Adding/Subtracting within 20, Solving </a:t>
            </a:r>
            <a:r>
              <a:rPr lang="en-US" b="1" dirty="0">
                <a:solidFill>
                  <a:srgbClr val="002060"/>
                </a:solidFill>
                <a:latin typeface="Bell MT" panose="02020503060305020303" pitchFamily="18" charset="0"/>
              </a:rPr>
              <a:t>for the </a:t>
            </a:r>
            <a:r>
              <a:rPr lang="en-US" b="1" dirty="0" smtClean="0">
                <a:solidFill>
                  <a:srgbClr val="002060"/>
                </a:solidFill>
                <a:latin typeface="Bell MT" panose="02020503060305020303" pitchFamily="18" charset="0"/>
              </a:rPr>
              <a:t>Unknown</a:t>
            </a:r>
          </a:p>
          <a:p>
            <a:pPr marL="57150" indent="0">
              <a:buSzPts val="2700"/>
              <a:buNone/>
            </a:pPr>
            <a:r>
              <a:rPr lang="en-US" b="1" dirty="0" smtClean="0">
                <a:solidFill>
                  <a:srgbClr val="002060"/>
                </a:solidFill>
                <a:latin typeface="Bell MT" panose="02020503060305020303" pitchFamily="18" charset="0"/>
              </a:rPr>
              <a:t>Time</a:t>
            </a:r>
          </a:p>
          <a:p>
            <a:pPr marL="57150" indent="0">
              <a:buSzPts val="2700"/>
              <a:buNone/>
            </a:pPr>
            <a:r>
              <a:rPr lang="en-US" b="1" dirty="0">
                <a:solidFill>
                  <a:srgbClr val="002060"/>
                </a:solidFill>
                <a:latin typeface="Bell MT" panose="02020503060305020303" pitchFamily="18" charset="0"/>
              </a:rPr>
              <a:t>Length &amp; </a:t>
            </a:r>
            <a:r>
              <a:rPr lang="en-US" b="1" dirty="0" smtClean="0">
                <a:solidFill>
                  <a:srgbClr val="002060"/>
                </a:solidFill>
                <a:latin typeface="Bell MT" panose="02020503060305020303" pitchFamily="18" charset="0"/>
              </a:rPr>
              <a:t>Measurement</a:t>
            </a:r>
          </a:p>
          <a:p>
            <a:pPr marL="57150" indent="0">
              <a:buSzPts val="2700"/>
              <a:buNone/>
            </a:pPr>
            <a:r>
              <a:rPr lang="en-US" b="1" dirty="0">
                <a:solidFill>
                  <a:srgbClr val="002060"/>
                </a:solidFill>
                <a:latin typeface="Bell MT" panose="02020503060305020303" pitchFamily="18" charset="0"/>
              </a:rPr>
              <a:t>Place Value: Ones and Tens</a:t>
            </a:r>
            <a:endParaRPr lang="en-US" dirty="0">
              <a:solidFill>
                <a:srgbClr val="002060"/>
              </a:solidFill>
              <a:latin typeface="Bell MT" panose="02020503060305020303" pitchFamily="18" charset="0"/>
            </a:endParaRPr>
          </a:p>
          <a:p>
            <a:pPr marL="57150" indent="0">
              <a:buSzPts val="2700"/>
              <a:buNone/>
            </a:pPr>
            <a:r>
              <a:rPr lang="en-US" b="1" dirty="0">
                <a:solidFill>
                  <a:srgbClr val="002060"/>
                </a:solidFill>
                <a:latin typeface="Bell MT" panose="02020503060305020303" pitchFamily="18" charset="0"/>
              </a:rPr>
              <a:t>Understanding Shapes &amp; Fractions</a:t>
            </a:r>
            <a:endParaRPr lang="en-US" dirty="0">
              <a:solidFill>
                <a:srgbClr val="002060"/>
              </a:solidFill>
              <a:latin typeface="Bell MT" panose="02020503060305020303" pitchFamily="18" charset="0"/>
            </a:endParaRPr>
          </a:p>
          <a:p>
            <a:pPr marL="57150" indent="0">
              <a:buSzPts val="2700"/>
              <a:buNone/>
            </a:pPr>
            <a:endParaRPr lang="en-US" dirty="0"/>
          </a:p>
          <a:p>
            <a:pPr marL="57150" indent="0">
              <a:buSzPts val="2700"/>
              <a:buNone/>
            </a:pPr>
            <a:endParaRPr lang="en-US" dirty="0"/>
          </a:p>
          <a:p>
            <a:pPr marL="57150" indent="0">
              <a:buSzPts val="2700"/>
              <a:buNone/>
            </a:pPr>
            <a:endParaRPr lang="en-US" dirty="0"/>
          </a:p>
          <a:p>
            <a:pPr marL="57150" indent="0">
              <a:buSzPts val="2700"/>
              <a:buNone/>
            </a:pPr>
            <a:endParaRPr lang="en-US" dirty="0"/>
          </a:p>
          <a:p>
            <a:pPr marL="57150" indent="0">
              <a:buSzPts val="2700"/>
              <a:buNone/>
            </a:pPr>
            <a:endParaRPr lang="en-US" dirty="0"/>
          </a:p>
          <a:p>
            <a:pPr marL="57150" lvl="0" indent="0" algn="l" rtl="0">
              <a:spcBef>
                <a:spcPts val="0"/>
              </a:spcBef>
              <a:spcAft>
                <a:spcPts val="0"/>
              </a:spcAft>
              <a:buSzPts val="2700"/>
              <a:buNone/>
            </a:pPr>
            <a:endParaRPr sz="2700" dirty="0">
              <a:latin typeface="Bubblegum Sans"/>
              <a:ea typeface="Bubblegum Sans"/>
              <a:cs typeface="Bubblegum Sans"/>
              <a:sym typeface="Bubblegum San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ctrTitle"/>
          </p:nvPr>
        </p:nvSpPr>
        <p:spPr>
          <a:xfrm>
            <a:off x="280169" y="1180238"/>
            <a:ext cx="8520600" cy="2855733"/>
          </a:xfrm>
          <a:prstGeom prst="rect">
            <a:avLst/>
          </a:prstGeom>
          <a:solidFill>
            <a:schemeClr val="accent1">
              <a:lumMod val="75000"/>
            </a:schemeClr>
          </a:solidFill>
          <a:ln w="57150">
            <a:solidFill>
              <a:srgbClr val="00B050"/>
            </a:solidFill>
          </a:ln>
        </p:spPr>
        <p:txBody>
          <a:bodyPr spcFirstLastPara="1" wrap="square" lIns="91425" tIns="91425" rIns="91425" bIns="91425" anchor="ctr" anchorCtr="0">
            <a:normAutofit fontScale="90000"/>
          </a:bodyPr>
          <a:lstStyle/>
          <a:p>
            <a:pPr marL="0" indent="0" algn="l"/>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4000" b="1" dirty="0" smtClean="0">
                <a:solidFill>
                  <a:srgbClr val="00B0F0"/>
                </a:solidFill>
                <a:latin typeface="Bell MT" panose="02020503060305020303" pitchFamily="18" charset="0"/>
              </a:rPr>
              <a:t>Weather</a:t>
            </a:r>
            <a:r>
              <a:rPr lang="en-US" sz="4000" dirty="0">
                <a:solidFill>
                  <a:srgbClr val="00B0F0"/>
                </a:solidFill>
                <a:latin typeface="Bell MT" panose="02020503060305020303" pitchFamily="18" charset="0"/>
              </a:rPr>
              <a:t> </a:t>
            </a:r>
            <a:r>
              <a:rPr lang="en-US" sz="4000" dirty="0" smtClean="0">
                <a:latin typeface="Bell MT" panose="02020503060305020303" pitchFamily="18" charset="0"/>
              </a:rPr>
              <a:t/>
            </a:r>
            <a:br>
              <a:rPr lang="en-US" sz="4000" dirty="0" smtClean="0">
                <a:latin typeface="Bell MT" panose="02020503060305020303" pitchFamily="18" charset="0"/>
              </a:rPr>
            </a:br>
            <a:r>
              <a:rPr lang="en-US" sz="4000" b="1" dirty="0" smtClean="0">
                <a:latin typeface="Bell MT" panose="02020503060305020303" pitchFamily="18" charset="0"/>
              </a:rPr>
              <a:t>Magnets</a:t>
            </a:r>
            <a:r>
              <a:rPr lang="en-US" sz="4000" b="1" dirty="0">
                <a:latin typeface="Bell MT" panose="02020503060305020303" pitchFamily="18" charset="0"/>
              </a:rPr>
              <a:t/>
            </a:r>
            <a:br>
              <a:rPr lang="en-US" sz="4000" b="1" dirty="0">
                <a:latin typeface="Bell MT" panose="02020503060305020303" pitchFamily="18" charset="0"/>
              </a:rPr>
            </a:br>
            <a:r>
              <a:rPr lang="en-US" sz="4000" b="1" dirty="0">
                <a:solidFill>
                  <a:srgbClr val="00B0F0"/>
                </a:solidFill>
                <a:latin typeface="Bell MT" panose="02020503060305020303" pitchFamily="18" charset="0"/>
              </a:rPr>
              <a:t>Light and Sound</a:t>
            </a:r>
            <a:r>
              <a:rPr lang="en-US" sz="4000" dirty="0">
                <a:latin typeface="Bell MT" panose="02020503060305020303" pitchFamily="18" charset="0"/>
              </a:rPr>
              <a:t/>
            </a:r>
            <a:br>
              <a:rPr lang="en-US" sz="4000" dirty="0">
                <a:latin typeface="Bell MT" panose="02020503060305020303" pitchFamily="18" charset="0"/>
              </a:rPr>
            </a:br>
            <a:r>
              <a:rPr lang="en-US" sz="4000" b="1" dirty="0">
                <a:latin typeface="Bell MT" panose="02020503060305020303" pitchFamily="18" charset="0"/>
              </a:rPr>
              <a:t>Plants and Animals</a:t>
            </a:r>
            <a:r>
              <a:rPr lang="en-US" dirty="0"/>
              <a:t/>
            </a:r>
            <a:br>
              <a:rPr lang="en-US" dirty="0"/>
            </a:br>
            <a:r>
              <a:rPr lang="en-US" dirty="0"/>
              <a:t> </a:t>
            </a:r>
            <a:r>
              <a:rPr lang="en-US" dirty="0" smtClean="0"/>
              <a:t/>
            </a:r>
            <a:br>
              <a:rPr lang="en-US" dirty="0" smtClean="0"/>
            </a:br>
            <a:endParaRPr lang="en" dirty="0">
              <a:latin typeface="Bubblegum Sans"/>
              <a:ea typeface="Bubblegum Sans"/>
              <a:cs typeface="Bubblegum Sans"/>
              <a:sym typeface="Bubblegum Sans"/>
            </a:endParaRPr>
          </a:p>
        </p:txBody>
      </p:sp>
      <p:sp>
        <p:nvSpPr>
          <p:cNvPr id="104" name="Google Shape;104;p21"/>
          <p:cNvSpPr txBox="1">
            <a:spLocks noGrp="1"/>
          </p:cNvSpPr>
          <p:nvPr>
            <p:ph type="subTitle" idx="1"/>
          </p:nvPr>
        </p:nvSpPr>
        <p:spPr>
          <a:xfrm>
            <a:off x="280169" y="3180288"/>
            <a:ext cx="8520600" cy="1250100"/>
          </a:xfrm>
          <a:prstGeom prst="rect">
            <a:avLst/>
          </a:prstGeom>
        </p:spPr>
        <p:txBody>
          <a:bodyPr spcFirstLastPara="1" wrap="square" lIns="91425" tIns="91425" rIns="91425" bIns="91425" anchor="t" anchorCtr="0">
            <a:normAutofit fontScale="92500" lnSpcReduction="20000"/>
          </a:bodyPr>
          <a:lstStyle/>
          <a:p>
            <a:pPr marL="0" indent="0" algn="l"/>
            <a:endParaRPr lang="en-US" b="1" dirty="0"/>
          </a:p>
          <a:p>
            <a:pPr marL="0" lvl="0" indent="0" algn="ctr" rtl="0">
              <a:spcBef>
                <a:spcPts val="0"/>
              </a:spcBef>
              <a:spcAft>
                <a:spcPts val="0"/>
              </a:spcAft>
              <a:buNone/>
            </a:pPr>
            <a:r>
              <a:rPr lang="en" dirty="0">
                <a:solidFill>
                  <a:schemeClr val="dk1"/>
                </a:solidFill>
                <a:latin typeface="Bubblegum Sans"/>
                <a:ea typeface="Bubblegum Sans"/>
                <a:cs typeface="Bubblegum Sans"/>
                <a:sym typeface="Bubblegum Sans"/>
              </a:rPr>
              <a:t/>
            </a:r>
            <a:br>
              <a:rPr lang="en" dirty="0">
                <a:solidFill>
                  <a:schemeClr val="dk1"/>
                </a:solidFill>
                <a:latin typeface="Bubblegum Sans"/>
                <a:ea typeface="Bubblegum Sans"/>
                <a:cs typeface="Bubblegum Sans"/>
                <a:sym typeface="Bubblegum Sans"/>
              </a:rPr>
            </a:br>
            <a:endParaRPr lang="en-US" dirty="0" smtClean="0">
              <a:solidFill>
                <a:schemeClr val="dk1"/>
              </a:solidFill>
              <a:latin typeface="Bubblegum Sans"/>
              <a:ea typeface="Bubblegum Sans"/>
              <a:cs typeface="Bubblegum Sans"/>
              <a:sym typeface="Bubblegum Sans"/>
            </a:endParaRPr>
          </a:p>
          <a:p>
            <a:pPr marL="0" lvl="0" indent="0" algn="ctr" rtl="0">
              <a:spcBef>
                <a:spcPts val="0"/>
              </a:spcBef>
              <a:spcAft>
                <a:spcPts val="0"/>
              </a:spcAft>
              <a:buNone/>
            </a:pPr>
            <a:endParaRPr dirty="0">
              <a:solidFill>
                <a:schemeClr val="dk1"/>
              </a:solidFill>
              <a:latin typeface="Bubblegum Sans"/>
              <a:ea typeface="Bubblegum Sans"/>
              <a:cs typeface="Bubblegum Sans"/>
              <a:sym typeface="Bubblegum Sans"/>
            </a:endParaRPr>
          </a:p>
          <a:p>
            <a:pPr marL="0" lvl="0" indent="0" algn="ctr" rtl="0">
              <a:spcBef>
                <a:spcPts val="0"/>
              </a:spcBef>
              <a:spcAft>
                <a:spcPts val="0"/>
              </a:spcAft>
              <a:buNone/>
            </a:pPr>
            <a:endParaRPr dirty="0">
              <a:solidFill>
                <a:schemeClr val="dk1"/>
              </a:solidFill>
              <a:latin typeface="Bubblegum Sans"/>
              <a:ea typeface="Bubblegum Sans"/>
              <a:cs typeface="Bubblegum Sans"/>
              <a:sym typeface="Bubblegum Sans"/>
            </a:endParaRPr>
          </a:p>
        </p:txBody>
      </p:sp>
      <p:sp>
        <p:nvSpPr>
          <p:cNvPr id="2" name="Rectangle 1"/>
          <p:cNvSpPr/>
          <p:nvPr/>
        </p:nvSpPr>
        <p:spPr>
          <a:xfrm>
            <a:off x="2314010" y="0"/>
            <a:ext cx="4796506" cy="830997"/>
          </a:xfrm>
          <a:prstGeom prst="rect">
            <a:avLst/>
          </a:prstGeom>
        </p:spPr>
        <p:txBody>
          <a:bodyPr wrap="none">
            <a:spAutoFit/>
          </a:bodyPr>
          <a:lstStyle/>
          <a:p>
            <a:r>
              <a:rPr lang="en-US" sz="4800" dirty="0" smtClean="0">
                <a:solidFill>
                  <a:schemeClr val="tx1"/>
                </a:solidFill>
                <a:latin typeface="Bubblegum Sans"/>
                <a:ea typeface="Bubblegum Sans"/>
                <a:cs typeface="Bubblegum Sans"/>
                <a:sym typeface="Bubblegum Sans"/>
              </a:rPr>
              <a:t>Curriculum/Science</a:t>
            </a:r>
            <a:endParaRPr lang="en-US" sz="4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2"/>
          <p:cNvSpPr txBox="1">
            <a:spLocks noGrp="1"/>
          </p:cNvSpPr>
          <p:nvPr>
            <p:ph type="ctrTitle"/>
          </p:nvPr>
        </p:nvSpPr>
        <p:spPr>
          <a:xfrm>
            <a:off x="199333" y="1127688"/>
            <a:ext cx="8520600" cy="2052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endParaRPr dirty="0">
              <a:latin typeface="Bubblegum Sans"/>
              <a:ea typeface="Bubblegum Sans"/>
              <a:cs typeface="Bubblegum Sans"/>
              <a:sym typeface="Bubblegum Sans"/>
            </a:endParaRPr>
          </a:p>
          <a:p>
            <a:pPr marL="0" lvl="0" indent="0" algn="ctr" rtl="0">
              <a:spcBef>
                <a:spcPts val="0"/>
              </a:spcBef>
              <a:spcAft>
                <a:spcPts val="0"/>
              </a:spcAft>
              <a:buNone/>
            </a:pPr>
            <a:endParaRPr sz="4000" dirty="0">
              <a:latin typeface="Bubblegum Sans"/>
              <a:ea typeface="Bubblegum Sans"/>
              <a:cs typeface="Bubblegum Sans"/>
              <a:sym typeface="Bubblegum Sans"/>
            </a:endParaRPr>
          </a:p>
        </p:txBody>
      </p:sp>
      <p:sp>
        <p:nvSpPr>
          <p:cNvPr id="2" name="Rectangle 1"/>
          <p:cNvSpPr/>
          <p:nvPr/>
        </p:nvSpPr>
        <p:spPr>
          <a:xfrm>
            <a:off x="1472801" y="-104620"/>
            <a:ext cx="6248827" cy="830997"/>
          </a:xfrm>
          <a:prstGeom prst="rect">
            <a:avLst/>
          </a:prstGeom>
        </p:spPr>
        <p:txBody>
          <a:bodyPr wrap="none">
            <a:spAutoFit/>
          </a:bodyPr>
          <a:lstStyle/>
          <a:p>
            <a:r>
              <a:rPr lang="en-US" sz="4800" dirty="0" smtClean="0">
                <a:solidFill>
                  <a:schemeClr val="tx1"/>
                </a:solidFill>
                <a:latin typeface="Bubblegum Sans"/>
                <a:ea typeface="Bubblegum Sans"/>
                <a:cs typeface="Bubblegum Sans"/>
                <a:sym typeface="Bubblegum Sans"/>
              </a:rPr>
              <a:t>Curriculum/Social Studies</a:t>
            </a:r>
            <a:endParaRPr lang="en-US" sz="4800" dirty="0"/>
          </a:p>
        </p:txBody>
      </p:sp>
      <p:sp>
        <p:nvSpPr>
          <p:cNvPr id="3" name="Rectangle 2"/>
          <p:cNvSpPr/>
          <p:nvPr/>
        </p:nvSpPr>
        <p:spPr>
          <a:xfrm>
            <a:off x="336330" y="1127688"/>
            <a:ext cx="8576441" cy="2985433"/>
          </a:xfrm>
          <a:prstGeom prst="rect">
            <a:avLst/>
          </a:prstGeom>
          <a:solidFill>
            <a:srgbClr val="FFC000"/>
          </a:solidFill>
          <a:ln w="38100">
            <a:solidFill>
              <a:srgbClr val="00B0F0"/>
            </a:solidFill>
          </a:ln>
        </p:spPr>
        <p:txBody>
          <a:bodyPr wrap="square">
            <a:spAutoFit/>
          </a:bodyPr>
          <a:lstStyle/>
          <a:p>
            <a:r>
              <a:rPr lang="en-US" sz="3200" b="1" dirty="0">
                <a:solidFill>
                  <a:srgbClr val="00B0F0"/>
                </a:solidFill>
                <a:latin typeface="Bell MT" panose="02020503060305020303" pitchFamily="18" charset="0"/>
              </a:rPr>
              <a:t>Using Maps &amp; </a:t>
            </a:r>
            <a:r>
              <a:rPr lang="en-US" sz="3200" b="1" dirty="0" smtClean="0">
                <a:solidFill>
                  <a:srgbClr val="00B0F0"/>
                </a:solidFill>
                <a:latin typeface="Bell MT" panose="02020503060305020303" pitchFamily="18" charset="0"/>
              </a:rPr>
              <a:t>Globes</a:t>
            </a:r>
          </a:p>
          <a:p>
            <a:r>
              <a:rPr lang="en-US" sz="3200" b="1" dirty="0">
                <a:latin typeface="Bell MT" panose="02020503060305020303" pitchFamily="18" charset="0"/>
              </a:rPr>
              <a:t>Features of the Earth </a:t>
            </a:r>
            <a:r>
              <a:rPr lang="en-US" sz="3200" b="1" dirty="0" smtClean="0">
                <a:latin typeface="Bell MT" panose="02020503060305020303" pitchFamily="18" charset="0"/>
              </a:rPr>
              <a:t>Surface</a:t>
            </a:r>
          </a:p>
          <a:p>
            <a:r>
              <a:rPr lang="en-US" sz="3200" b="1" dirty="0">
                <a:solidFill>
                  <a:srgbClr val="00B0F0"/>
                </a:solidFill>
                <a:latin typeface="Bell MT" panose="02020503060305020303" pitchFamily="18" charset="0"/>
              </a:rPr>
              <a:t>Historical </a:t>
            </a:r>
            <a:r>
              <a:rPr lang="en-US" sz="3200" b="1" dirty="0" smtClean="0">
                <a:solidFill>
                  <a:srgbClr val="00B0F0"/>
                </a:solidFill>
                <a:latin typeface="Bell MT" panose="02020503060305020303" pitchFamily="18" charset="0"/>
              </a:rPr>
              <a:t>Figures</a:t>
            </a:r>
          </a:p>
          <a:p>
            <a:r>
              <a:rPr lang="en-US" sz="3200" b="1" dirty="0" smtClean="0">
                <a:latin typeface="Bell MT" panose="02020503060305020303" pitchFamily="18" charset="0"/>
              </a:rPr>
              <a:t>Patriotism</a:t>
            </a:r>
          </a:p>
          <a:p>
            <a:r>
              <a:rPr lang="en-US" sz="3200" b="1" dirty="0">
                <a:solidFill>
                  <a:srgbClr val="00B0F0"/>
                </a:solidFill>
                <a:latin typeface="Bell MT" panose="02020503060305020303" pitchFamily="18" charset="0"/>
              </a:rPr>
              <a:t>Producers, Consumers, Goods, and </a:t>
            </a:r>
            <a:r>
              <a:rPr lang="en-US" sz="3200" b="1" dirty="0" smtClean="0">
                <a:solidFill>
                  <a:srgbClr val="00B0F0"/>
                </a:solidFill>
                <a:latin typeface="Bell MT" panose="02020503060305020303" pitchFamily="18" charset="0"/>
              </a:rPr>
              <a:t>Services</a:t>
            </a:r>
          </a:p>
          <a:p>
            <a:endParaRPr lang="en-US" b="1"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3"/>
          <p:cNvSpPr txBox="1">
            <a:spLocks noGrp="1"/>
          </p:cNvSpPr>
          <p:nvPr>
            <p:ph type="body" idx="1"/>
          </p:nvPr>
        </p:nvSpPr>
        <p:spPr>
          <a:xfrm>
            <a:off x="398005" y="921838"/>
            <a:ext cx="8434295" cy="3416400"/>
          </a:xfrm>
          <a:prstGeom prst="rect">
            <a:avLst/>
          </a:prstGeom>
          <a:solidFill>
            <a:schemeClr val="accent1">
              <a:lumMod val="60000"/>
              <a:lumOff val="40000"/>
            </a:schemeClr>
          </a:solidFill>
          <a:ln w="57150">
            <a:solidFill>
              <a:schemeClr val="accent4">
                <a:lumMod val="75000"/>
              </a:schemeClr>
            </a:solidFill>
          </a:ln>
        </p:spPr>
        <p:txBody>
          <a:bodyPr spcFirstLastPara="1" wrap="square" lIns="91425" tIns="91425" rIns="91425" bIns="91425" anchor="t" anchorCtr="0">
            <a:noAutofit/>
          </a:bodyPr>
          <a:lstStyle/>
          <a:p>
            <a:pPr marL="57150" lvl="0" indent="0" algn="l" rtl="0">
              <a:lnSpc>
                <a:spcPct val="150000"/>
              </a:lnSpc>
              <a:spcBef>
                <a:spcPts val="0"/>
              </a:spcBef>
              <a:spcAft>
                <a:spcPts val="0"/>
              </a:spcAft>
              <a:buClr>
                <a:schemeClr val="dk1"/>
              </a:buClr>
              <a:buSzPts val="2700"/>
              <a:buNone/>
            </a:pPr>
            <a:r>
              <a:rPr lang="en-US" sz="3600" dirty="0" smtClean="0">
                <a:solidFill>
                  <a:schemeClr val="dk1"/>
                </a:solidFill>
                <a:latin typeface="Bubblegum Sans"/>
                <a:ea typeface="Bubblegum Sans"/>
                <a:cs typeface="Bubblegum Sans"/>
                <a:sym typeface="Bubblegum Sans"/>
              </a:rPr>
              <a:t>Teacher webpages can be found on the Fairview Elementary Webpage under the Faculty and Staff tab. Webpages may be updated throughout the year. </a:t>
            </a:r>
            <a:endParaRPr sz="3600" dirty="0">
              <a:solidFill>
                <a:schemeClr val="dk1"/>
              </a:solidFill>
              <a:latin typeface="Bubblegum Sans"/>
              <a:ea typeface="Bubblegum Sans"/>
              <a:cs typeface="Bubblegum Sans"/>
              <a:sym typeface="Bubblegum Sans"/>
            </a:endParaRPr>
          </a:p>
        </p:txBody>
      </p:sp>
      <p:sp>
        <p:nvSpPr>
          <p:cNvPr id="116" name="Google Shape;116;p23"/>
          <p:cNvSpPr txBox="1">
            <a:spLocks noGrp="1"/>
          </p:cNvSpPr>
          <p:nvPr>
            <p:ph type="title"/>
          </p:nvPr>
        </p:nvSpPr>
        <p:spPr>
          <a:xfrm>
            <a:off x="311700" y="-77350"/>
            <a:ext cx="8520600" cy="572700"/>
          </a:xfrm>
          <a:prstGeom prst="rect">
            <a:avLst/>
          </a:prstGeom>
          <a:noFill/>
        </p:spPr>
        <p:txBody>
          <a:bodyPr spcFirstLastPara="1" wrap="square" lIns="91425" tIns="91425" rIns="91425" bIns="91425" anchor="t" anchorCtr="0">
            <a:noAutofit/>
          </a:bodyPr>
          <a:lstStyle/>
          <a:p>
            <a:pPr marL="0" lvl="0" indent="0" algn="ctr" rtl="0">
              <a:spcBef>
                <a:spcPts val="0"/>
              </a:spcBef>
              <a:spcAft>
                <a:spcPts val="0"/>
              </a:spcAft>
              <a:buNone/>
            </a:pPr>
            <a:r>
              <a:rPr lang="en-US" sz="3820" dirty="0" smtClean="0">
                <a:solidFill>
                  <a:schemeClr val="tx1"/>
                </a:solidFill>
                <a:latin typeface="Bubblegum Sans"/>
                <a:ea typeface="Bubblegum Sans"/>
                <a:cs typeface="Bubblegum Sans"/>
                <a:sym typeface="Bubblegum Sans"/>
              </a:rPr>
              <a:t>Teacher Webpages</a:t>
            </a:r>
            <a:endParaRPr sz="3820" dirty="0">
              <a:solidFill>
                <a:schemeClr val="tx1"/>
              </a:solidFill>
              <a:latin typeface="Bubblegum Sans"/>
              <a:ea typeface="Bubblegum Sans"/>
              <a:cs typeface="Bubblegum Sans"/>
              <a:sym typeface="Bubblegum San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4"/>
          <p:cNvSpPr txBox="1">
            <a:spLocks noGrp="1"/>
          </p:cNvSpPr>
          <p:nvPr>
            <p:ph type="body" idx="1"/>
          </p:nvPr>
        </p:nvSpPr>
        <p:spPr>
          <a:xfrm>
            <a:off x="189186" y="1051034"/>
            <a:ext cx="8726564" cy="3152441"/>
          </a:xfrm>
          <a:prstGeom prst="rect">
            <a:avLst/>
          </a:prstGeom>
          <a:solidFill>
            <a:schemeClr val="accent4">
              <a:lumMod val="75000"/>
            </a:schemeClr>
          </a:solidFill>
        </p:spPr>
        <p:txBody>
          <a:bodyPr spcFirstLastPara="1" wrap="square" lIns="91425" tIns="91425" rIns="91425" bIns="91425" anchor="t" anchorCtr="0">
            <a:normAutofit/>
          </a:bodyPr>
          <a:lstStyle/>
          <a:p>
            <a:pPr marL="95727" lvl="0" indent="0" algn="ctr" rtl="0">
              <a:lnSpc>
                <a:spcPct val="150000"/>
              </a:lnSpc>
              <a:spcBef>
                <a:spcPts val="0"/>
              </a:spcBef>
              <a:spcAft>
                <a:spcPts val="0"/>
              </a:spcAft>
              <a:buClr>
                <a:schemeClr val="dk1"/>
              </a:buClr>
              <a:buSzPct val="100000"/>
              <a:buNone/>
            </a:pPr>
            <a:r>
              <a:rPr lang="en-US" sz="2400" b="1" dirty="0" smtClean="0">
                <a:solidFill>
                  <a:schemeClr val="dk1"/>
                </a:solidFill>
                <a:latin typeface="Bubblegum Sans"/>
                <a:ea typeface="Bubblegum Sans"/>
                <a:cs typeface="Bubblegum Sans"/>
                <a:sym typeface="Bubblegum Sans"/>
              </a:rPr>
              <a:t>Writing a narratives</a:t>
            </a:r>
            <a:r>
              <a:rPr lang="en-US" sz="2400" dirty="0" smtClean="0">
                <a:solidFill>
                  <a:schemeClr val="dk1"/>
                </a:solidFill>
                <a:latin typeface="Bubblegum Sans"/>
                <a:ea typeface="Bubblegum Sans"/>
                <a:cs typeface="Bubblegum Sans"/>
                <a:sym typeface="Bubblegum Sans"/>
              </a:rPr>
              <a:t>:</a:t>
            </a:r>
          </a:p>
          <a:p>
            <a:pPr marL="95727" lvl="0" indent="0" algn="l" rtl="0">
              <a:lnSpc>
                <a:spcPct val="150000"/>
              </a:lnSpc>
              <a:spcBef>
                <a:spcPts val="0"/>
              </a:spcBef>
              <a:spcAft>
                <a:spcPts val="0"/>
              </a:spcAft>
              <a:buClr>
                <a:schemeClr val="dk1"/>
              </a:buClr>
              <a:buSzPct val="100000"/>
              <a:buNone/>
            </a:pPr>
            <a:r>
              <a:rPr lang="en-US" sz="2400" dirty="0" smtClean="0">
                <a:solidFill>
                  <a:schemeClr val="dk1"/>
                </a:solidFill>
                <a:latin typeface="Bubblegum Sans"/>
                <a:ea typeface="Bubblegum Sans"/>
                <a:cs typeface="Bubblegum Sans"/>
                <a:sym typeface="Bubblegum Sans"/>
              </a:rPr>
              <a:t>ELAGSE1W3: Write narratives in which they</a:t>
            </a:r>
          </a:p>
          <a:p>
            <a:pPr marL="95727" lvl="0" indent="0" algn="l" rtl="0">
              <a:lnSpc>
                <a:spcPct val="150000"/>
              </a:lnSpc>
              <a:spcBef>
                <a:spcPts val="0"/>
              </a:spcBef>
              <a:spcAft>
                <a:spcPts val="0"/>
              </a:spcAft>
              <a:buClr>
                <a:schemeClr val="dk1"/>
              </a:buClr>
              <a:buSzPct val="100000"/>
              <a:buNone/>
            </a:pPr>
            <a:r>
              <a:rPr lang="en-US" sz="2400" dirty="0" smtClean="0">
                <a:solidFill>
                  <a:schemeClr val="dk1"/>
                </a:solidFill>
                <a:latin typeface="Bubblegum Sans"/>
                <a:ea typeface="Bubblegum Sans"/>
                <a:cs typeface="Bubblegum Sans"/>
                <a:sym typeface="Bubblegum Sans"/>
              </a:rPr>
              <a:t>Recount two or more appropriately sequenced events, include</a:t>
            </a:r>
          </a:p>
          <a:p>
            <a:pPr marL="95727" lvl="0" indent="0" algn="l" rtl="0">
              <a:lnSpc>
                <a:spcPct val="150000"/>
              </a:lnSpc>
              <a:spcBef>
                <a:spcPts val="0"/>
              </a:spcBef>
              <a:spcAft>
                <a:spcPts val="0"/>
              </a:spcAft>
              <a:buClr>
                <a:schemeClr val="dk1"/>
              </a:buClr>
              <a:buSzPct val="100000"/>
              <a:buNone/>
            </a:pPr>
            <a:r>
              <a:rPr lang="en-US" sz="2400" dirty="0" smtClean="0">
                <a:solidFill>
                  <a:schemeClr val="dk1"/>
                </a:solidFill>
                <a:latin typeface="Bubblegum Sans"/>
                <a:ea typeface="Bubblegum Sans"/>
                <a:cs typeface="Bubblegum Sans"/>
                <a:sym typeface="Bubblegum Sans"/>
              </a:rPr>
              <a:t>Some details regarding what happened, using transitional words</a:t>
            </a:r>
          </a:p>
          <a:p>
            <a:pPr marL="95727" lvl="0" indent="0" algn="l" rtl="0">
              <a:lnSpc>
                <a:spcPct val="150000"/>
              </a:lnSpc>
              <a:spcBef>
                <a:spcPts val="0"/>
              </a:spcBef>
              <a:spcAft>
                <a:spcPts val="0"/>
              </a:spcAft>
              <a:buClr>
                <a:schemeClr val="dk1"/>
              </a:buClr>
              <a:buSzPct val="100000"/>
              <a:buNone/>
            </a:pPr>
            <a:r>
              <a:rPr lang="en-US" sz="2400" dirty="0" smtClean="0">
                <a:solidFill>
                  <a:schemeClr val="dk1"/>
                </a:solidFill>
                <a:latin typeface="Bubblegum Sans"/>
                <a:ea typeface="Bubblegum Sans"/>
                <a:cs typeface="Bubblegum Sans"/>
                <a:sym typeface="Bubblegum Sans"/>
              </a:rPr>
              <a:t>To signal event order and provide some sense of closure.</a:t>
            </a:r>
            <a:endParaRPr lang="en-US" sz="2400" dirty="0" smtClean="0">
              <a:solidFill>
                <a:schemeClr val="dk1"/>
              </a:solidFill>
              <a:latin typeface="Bubblegum Sans"/>
              <a:ea typeface="Bubblegum Sans"/>
              <a:cs typeface="Bubblegum Sans"/>
              <a:sym typeface="Bubblegum Sans"/>
            </a:endParaRPr>
          </a:p>
          <a:p>
            <a:pPr marL="95727" lvl="0" indent="0" algn="l" rtl="0">
              <a:lnSpc>
                <a:spcPct val="150000"/>
              </a:lnSpc>
              <a:spcBef>
                <a:spcPts val="0"/>
              </a:spcBef>
              <a:spcAft>
                <a:spcPts val="0"/>
              </a:spcAft>
              <a:buClr>
                <a:schemeClr val="dk1"/>
              </a:buClr>
              <a:buSzPct val="100000"/>
              <a:buNone/>
            </a:pPr>
            <a:endParaRPr sz="2700" dirty="0">
              <a:solidFill>
                <a:schemeClr val="dk1"/>
              </a:solidFill>
              <a:latin typeface="Bubblegum Sans"/>
              <a:ea typeface="Bubblegum Sans"/>
              <a:cs typeface="Bubblegum Sans"/>
              <a:sym typeface="Bubblegum Sans"/>
            </a:endParaRPr>
          </a:p>
        </p:txBody>
      </p:sp>
      <p:sp>
        <p:nvSpPr>
          <p:cNvPr id="123" name="Google Shape;123;p24"/>
          <p:cNvSpPr txBox="1">
            <a:spLocks noGrp="1"/>
          </p:cNvSpPr>
          <p:nvPr>
            <p:ph type="title"/>
          </p:nvPr>
        </p:nvSpPr>
        <p:spPr>
          <a:xfrm>
            <a:off x="311700" y="-77350"/>
            <a:ext cx="8520600" cy="572700"/>
          </a:xfrm>
          <a:prstGeom prst="rect">
            <a:avLst/>
          </a:prstGeom>
          <a:noFill/>
        </p:spPr>
        <p:txBody>
          <a:bodyPr spcFirstLastPara="1" wrap="square" lIns="91425" tIns="91425" rIns="91425" bIns="91425" anchor="t" anchorCtr="0">
            <a:noAutofit/>
          </a:bodyPr>
          <a:lstStyle/>
          <a:p>
            <a:pPr marL="0" lvl="0" indent="0" algn="ctr" rtl="0">
              <a:spcBef>
                <a:spcPts val="0"/>
              </a:spcBef>
              <a:spcAft>
                <a:spcPts val="0"/>
              </a:spcAft>
              <a:buNone/>
            </a:pPr>
            <a:r>
              <a:rPr lang="en-US" sz="4800" dirty="0" smtClean="0">
                <a:solidFill>
                  <a:schemeClr val="tx1"/>
                </a:solidFill>
                <a:latin typeface="Bubblegum Sans"/>
                <a:ea typeface="Bubblegum Sans"/>
                <a:cs typeface="Bubblegum Sans"/>
                <a:sym typeface="Bubblegum Sans"/>
              </a:rPr>
              <a:t>Mini Lesson</a:t>
            </a:r>
            <a:endParaRPr sz="4800" dirty="0">
              <a:solidFill>
                <a:schemeClr val="tx1"/>
              </a:solidFill>
              <a:latin typeface="Bubblegum Sans"/>
              <a:ea typeface="Bubblegum Sans"/>
              <a:cs typeface="Bubblegum Sans"/>
              <a:sym typeface="Bubblegum San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30676"/>
            <a:ext cx="8604682" cy="572700"/>
          </a:xfrm>
          <a:solidFill>
            <a:schemeClr val="accent1"/>
          </a:solidFill>
        </p:spPr>
        <p:txBody>
          <a:bodyPr>
            <a:noAutofit/>
          </a:bodyPr>
          <a:lstStyle/>
          <a:p>
            <a:r>
              <a:rPr lang="en-US" sz="3200" b="1" dirty="0" smtClean="0">
                <a:latin typeface="Bubblegum Sans" panose="020B0604020202020204" charset="0"/>
              </a:rPr>
              <a:t>What 1</a:t>
            </a:r>
            <a:r>
              <a:rPr lang="en-US" sz="3200" b="1" baseline="30000" dirty="0" smtClean="0">
                <a:latin typeface="Bubblegum Sans" panose="020B0604020202020204" charset="0"/>
              </a:rPr>
              <a:t>st</a:t>
            </a:r>
            <a:r>
              <a:rPr lang="en-US" sz="3200" b="1" dirty="0" smtClean="0">
                <a:latin typeface="Bubblegum Sans" panose="020B0604020202020204" charset="0"/>
              </a:rPr>
              <a:t> grade writing should look like and not look like</a:t>
            </a:r>
            <a:endParaRPr lang="en-US" sz="3200" b="1" dirty="0">
              <a:latin typeface="Bubblegum Sans" panose="020B0604020202020204" charset="0"/>
            </a:endParaRPr>
          </a:p>
        </p:txBody>
      </p:sp>
      <p:pic>
        <p:nvPicPr>
          <p:cNvPr id="5" name="Picture 4" descr="1st thru 3rd grade Narrative Writing Examples 2014 by Sabrina Bardonille -  issuu"/>
          <p:cNvPicPr/>
          <p:nvPr/>
        </p:nvPicPr>
        <p:blipFill>
          <a:blip r:embed="rId2">
            <a:extLst>
              <a:ext uri="{28A0092B-C50C-407E-A947-70E740481C1C}">
                <a14:useLocalDpi xmlns:a14="http://schemas.microsoft.com/office/drawing/2010/main" val="0"/>
              </a:ext>
            </a:extLst>
          </a:blip>
          <a:srcRect/>
          <a:stretch>
            <a:fillRect/>
          </a:stretch>
        </p:blipFill>
        <p:spPr bwMode="auto">
          <a:xfrm>
            <a:off x="4971394" y="603376"/>
            <a:ext cx="3661210" cy="3891926"/>
          </a:xfrm>
          <a:prstGeom prst="rect">
            <a:avLst/>
          </a:prstGeom>
          <a:noFill/>
          <a:ln>
            <a:noFill/>
          </a:ln>
        </p:spPr>
      </p:pic>
      <p:sp>
        <p:nvSpPr>
          <p:cNvPr id="6" name="TextBox 5"/>
          <p:cNvSpPr txBox="1"/>
          <p:nvPr/>
        </p:nvSpPr>
        <p:spPr>
          <a:xfrm>
            <a:off x="6008903" y="1022187"/>
            <a:ext cx="1766830" cy="307777"/>
          </a:xfrm>
          <a:prstGeom prst="rect">
            <a:avLst/>
          </a:prstGeom>
          <a:solidFill>
            <a:schemeClr val="accent6"/>
          </a:solidFill>
        </p:spPr>
        <p:txBody>
          <a:bodyPr wrap="none" rtlCol="0">
            <a:spAutoFit/>
          </a:bodyPr>
          <a:lstStyle/>
          <a:p>
            <a:r>
              <a:rPr lang="en-US" dirty="0" smtClean="0"/>
              <a:t>What we are seeing</a:t>
            </a:r>
            <a:endParaRPr lang="en-US" dirty="0"/>
          </a:p>
        </p:txBody>
      </p:sp>
      <p:pic>
        <p:nvPicPr>
          <p:cNvPr id="7" name="Picture 6" descr="Personal Narrative Mentor Texts in First Grade: Farm, Ice Cream Shop, New  House | Mentor texts, Kindergarten writing, Writing rubric"/>
          <p:cNvPicPr/>
          <p:nvPr/>
        </p:nvPicPr>
        <p:blipFill>
          <a:blip r:embed="rId3">
            <a:extLst>
              <a:ext uri="{28A0092B-C50C-407E-A947-70E740481C1C}">
                <a14:useLocalDpi xmlns:a14="http://schemas.microsoft.com/office/drawing/2010/main" val="0"/>
              </a:ext>
            </a:extLst>
          </a:blip>
          <a:srcRect/>
          <a:stretch>
            <a:fillRect/>
          </a:stretch>
        </p:blipFill>
        <p:spPr bwMode="auto">
          <a:xfrm>
            <a:off x="469988" y="976099"/>
            <a:ext cx="2893322" cy="3332480"/>
          </a:xfrm>
          <a:prstGeom prst="rect">
            <a:avLst/>
          </a:prstGeom>
          <a:noFill/>
          <a:ln>
            <a:noFill/>
          </a:ln>
        </p:spPr>
      </p:pic>
      <p:sp>
        <p:nvSpPr>
          <p:cNvPr id="8" name="TextBox 7"/>
          <p:cNvSpPr txBox="1"/>
          <p:nvPr/>
        </p:nvSpPr>
        <p:spPr>
          <a:xfrm>
            <a:off x="1018005" y="998586"/>
            <a:ext cx="1797287" cy="307777"/>
          </a:xfrm>
          <a:prstGeom prst="rect">
            <a:avLst/>
          </a:prstGeom>
          <a:solidFill>
            <a:schemeClr val="accent4">
              <a:lumMod val="75000"/>
            </a:schemeClr>
          </a:solidFill>
        </p:spPr>
        <p:txBody>
          <a:bodyPr wrap="none" rtlCol="0">
            <a:spAutoFit/>
          </a:bodyPr>
          <a:lstStyle/>
          <a:p>
            <a:r>
              <a:rPr lang="en-US" dirty="0" smtClean="0"/>
              <a:t>What we should see</a:t>
            </a:r>
            <a:endParaRPr lang="en-US" dirty="0"/>
          </a:p>
        </p:txBody>
      </p:sp>
    </p:spTree>
    <p:extLst>
      <p:ext uri="{BB962C8B-B14F-4D97-AF65-F5344CB8AC3E}">
        <p14:creationId xmlns:p14="http://schemas.microsoft.com/office/powerpoint/2010/main" val="536476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title"/>
          </p:nvPr>
        </p:nvSpPr>
        <p:spPr>
          <a:xfrm>
            <a:off x="311700" y="-1524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US" sz="4400" b="1" dirty="0" smtClean="0">
                <a:solidFill>
                  <a:schemeClr val="tx1"/>
                </a:solidFill>
                <a:latin typeface="Bubblegum Sans"/>
                <a:ea typeface="Bubblegum Sans"/>
                <a:cs typeface="Bubblegum Sans"/>
                <a:sym typeface="Bubblegum Sans"/>
              </a:rPr>
              <a:t>What students should know by now</a:t>
            </a:r>
            <a:endParaRPr sz="4400" b="1" dirty="0">
              <a:solidFill>
                <a:schemeClr val="tx1"/>
              </a:solidFill>
              <a:latin typeface="Bubblegum Sans"/>
              <a:ea typeface="Bubblegum Sans"/>
              <a:cs typeface="Bubblegum Sans"/>
              <a:sym typeface="Bubblegum Sans"/>
            </a:endParaRPr>
          </a:p>
        </p:txBody>
      </p:sp>
      <p:sp>
        <p:nvSpPr>
          <p:cNvPr id="130" name="Google Shape;130;p25"/>
          <p:cNvSpPr txBox="1">
            <a:spLocks noGrp="1"/>
          </p:cNvSpPr>
          <p:nvPr>
            <p:ph type="body" idx="1"/>
          </p:nvPr>
        </p:nvSpPr>
        <p:spPr>
          <a:xfrm>
            <a:off x="157655" y="1076275"/>
            <a:ext cx="8755117" cy="3416400"/>
          </a:xfrm>
          <a:prstGeom prst="rect">
            <a:avLst/>
          </a:prstGeom>
          <a:solidFill>
            <a:schemeClr val="accent4">
              <a:lumMod val="75000"/>
            </a:schemeClr>
          </a:solidFill>
          <a:ln w="57150">
            <a:solidFill>
              <a:srgbClr val="92D050"/>
            </a:solidFill>
          </a:ln>
        </p:spPr>
        <p:txBody>
          <a:bodyPr spcFirstLastPara="1" wrap="square" lIns="91425" tIns="91425" rIns="91425" bIns="91425" anchor="t" anchorCtr="0">
            <a:normAutofit fontScale="55000" lnSpcReduction="20000"/>
          </a:bodyPr>
          <a:lstStyle/>
          <a:p>
            <a:pPr marL="0" lvl="0" indent="0" algn="l" rtl="0">
              <a:spcBef>
                <a:spcPts val="1200"/>
              </a:spcBef>
              <a:spcAft>
                <a:spcPts val="1200"/>
              </a:spcAft>
              <a:buNone/>
            </a:pPr>
            <a:r>
              <a:rPr lang="en-US" sz="3800" dirty="0" smtClean="0">
                <a:solidFill>
                  <a:schemeClr val="dk1"/>
                </a:solidFill>
                <a:latin typeface="Bubblegum Sans"/>
                <a:ea typeface="Bubblegum Sans"/>
                <a:cs typeface="Bubblegum Sans"/>
                <a:sym typeface="Bubblegum Sans"/>
              </a:rPr>
              <a:t>ELA/Grammar</a:t>
            </a:r>
          </a:p>
          <a:p>
            <a:pPr marL="0" lvl="0" indent="0" algn="l" rtl="0">
              <a:lnSpc>
                <a:spcPct val="120000"/>
              </a:lnSpc>
              <a:buNone/>
            </a:pPr>
            <a:r>
              <a:rPr lang="en-US" sz="3800" dirty="0" smtClean="0">
                <a:solidFill>
                  <a:schemeClr val="dk1"/>
                </a:solidFill>
                <a:latin typeface="Bubblegum Sans"/>
                <a:ea typeface="Bubblegum Sans"/>
                <a:cs typeface="Bubblegum Sans"/>
                <a:sym typeface="Bubblegum Sans"/>
              </a:rPr>
              <a:t>Write your first and last name, write on the line, Decode </a:t>
            </a:r>
            <a:r>
              <a:rPr lang="en-US" sz="3800" dirty="0" smtClean="0">
                <a:solidFill>
                  <a:schemeClr val="dk1"/>
                </a:solidFill>
                <a:latin typeface="Bubblegum Sans"/>
                <a:ea typeface="Bubblegum Sans"/>
                <a:cs typeface="Bubblegum Sans"/>
                <a:sym typeface="Bubblegum Sans"/>
              </a:rPr>
              <a:t>words, formulate complete </a:t>
            </a:r>
            <a:r>
              <a:rPr lang="en-US" sz="3800" dirty="0" smtClean="0">
                <a:solidFill>
                  <a:schemeClr val="dk1"/>
                </a:solidFill>
                <a:latin typeface="Bubblegum Sans"/>
                <a:ea typeface="Bubblegum Sans"/>
                <a:cs typeface="Bubblegum Sans"/>
                <a:sym typeface="Bubblegum Sans"/>
              </a:rPr>
              <a:t>sentences using correct capitalization and punctuation, read </a:t>
            </a:r>
            <a:r>
              <a:rPr lang="en-US" sz="3800" dirty="0" smtClean="0">
                <a:solidFill>
                  <a:schemeClr val="dk1"/>
                </a:solidFill>
                <a:latin typeface="Bubblegum Sans"/>
                <a:ea typeface="Bubblegum Sans"/>
                <a:cs typeface="Bubblegum Sans"/>
                <a:sym typeface="Bubblegum Sans"/>
              </a:rPr>
              <a:t>on grade level, retell and extract key details from a written text</a:t>
            </a:r>
            <a:r>
              <a:rPr lang="en-US" sz="3800" dirty="0" smtClean="0">
                <a:solidFill>
                  <a:schemeClr val="dk1"/>
                </a:solidFill>
                <a:latin typeface="Bubblegum Sans"/>
                <a:ea typeface="Bubblegum Sans"/>
                <a:cs typeface="Bubblegum Sans"/>
                <a:sym typeface="Bubblegum Sans"/>
              </a:rPr>
              <a:t>. </a:t>
            </a:r>
            <a:endParaRPr lang="en-US" sz="3800" dirty="0" smtClean="0">
              <a:solidFill>
                <a:schemeClr val="dk1"/>
              </a:solidFill>
              <a:latin typeface="Bubblegum Sans"/>
              <a:ea typeface="Bubblegum Sans"/>
              <a:cs typeface="Bubblegum Sans"/>
              <a:sym typeface="Bubblegum Sans"/>
            </a:endParaRPr>
          </a:p>
          <a:p>
            <a:pPr marL="0" lvl="0" indent="0" algn="l" rtl="0">
              <a:spcBef>
                <a:spcPts val="1200"/>
              </a:spcBef>
              <a:spcAft>
                <a:spcPts val="1200"/>
              </a:spcAft>
              <a:buNone/>
            </a:pPr>
            <a:r>
              <a:rPr lang="en-US" sz="3800" dirty="0" smtClean="0">
                <a:solidFill>
                  <a:schemeClr val="dk1"/>
                </a:solidFill>
                <a:latin typeface="Bubblegum Sans"/>
                <a:ea typeface="Bubblegum Sans"/>
                <a:cs typeface="Bubblegum Sans"/>
                <a:sym typeface="Bubblegum Sans"/>
              </a:rPr>
              <a:t>Math</a:t>
            </a:r>
          </a:p>
          <a:p>
            <a:pPr marL="0" lvl="0" indent="0" algn="l" rtl="0">
              <a:spcBef>
                <a:spcPts val="1200"/>
              </a:spcBef>
              <a:spcAft>
                <a:spcPts val="1200"/>
              </a:spcAft>
              <a:buNone/>
            </a:pPr>
            <a:r>
              <a:rPr lang="en-US" sz="3800" dirty="0" smtClean="0">
                <a:solidFill>
                  <a:schemeClr val="dk1"/>
                </a:solidFill>
                <a:latin typeface="Bubblegum Sans"/>
                <a:ea typeface="Bubblegum Sans"/>
                <a:cs typeface="Bubblegum Sans"/>
                <a:sym typeface="Bubblegum Sans"/>
              </a:rPr>
              <a:t>Count </a:t>
            </a:r>
            <a:r>
              <a:rPr lang="en-US" sz="3800" dirty="0" smtClean="0">
                <a:solidFill>
                  <a:schemeClr val="dk1"/>
                </a:solidFill>
                <a:latin typeface="Bubblegum Sans"/>
                <a:ea typeface="Bubblegum Sans"/>
                <a:cs typeface="Bubblegum Sans"/>
                <a:sym typeface="Bubblegum Sans"/>
              </a:rPr>
              <a:t>to </a:t>
            </a:r>
            <a:r>
              <a:rPr lang="en-US" sz="3800" dirty="0" smtClean="0">
                <a:solidFill>
                  <a:schemeClr val="dk1"/>
                </a:solidFill>
                <a:latin typeface="Bubblegum Sans"/>
                <a:ea typeface="Bubblegum Sans"/>
                <a:cs typeface="Bubblegum Sans"/>
                <a:sym typeface="Bubblegum Sans"/>
              </a:rPr>
              <a:t>120, </a:t>
            </a:r>
            <a:r>
              <a:rPr lang="en-US" sz="3800" dirty="0" smtClean="0">
                <a:solidFill>
                  <a:schemeClr val="dk1"/>
                </a:solidFill>
                <a:latin typeface="Bubblegum Sans"/>
                <a:ea typeface="Bubblegum Sans"/>
                <a:cs typeface="Bubblegum Sans"/>
                <a:sym typeface="Bubblegum Sans"/>
              </a:rPr>
              <a:t>count by </a:t>
            </a:r>
            <a:r>
              <a:rPr lang="en-US" sz="3800" dirty="0" smtClean="0">
                <a:solidFill>
                  <a:schemeClr val="dk1"/>
                </a:solidFill>
                <a:latin typeface="Bubblegum Sans"/>
                <a:ea typeface="Bubblegum Sans"/>
                <a:cs typeface="Bubblegum Sans"/>
                <a:sym typeface="Bubblegum Sans"/>
              </a:rPr>
              <a:t>1’s and 10’s, interpret data, place value, and adding and subtraction within 20</a:t>
            </a:r>
          </a:p>
          <a:p>
            <a:pPr marL="0" lvl="0" indent="0" algn="l" rtl="0">
              <a:spcBef>
                <a:spcPts val="1200"/>
              </a:spcBef>
              <a:spcAft>
                <a:spcPts val="1200"/>
              </a:spcAft>
              <a:buNone/>
            </a:pPr>
            <a:endParaRPr dirty="0">
              <a:solidFill>
                <a:schemeClr val="dk1"/>
              </a:solidFill>
              <a:latin typeface="Bubblegum Sans"/>
              <a:ea typeface="Bubblegum Sans"/>
              <a:cs typeface="Bubblegum Sans"/>
              <a:sym typeface="Bubblegum San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32502" y="194498"/>
            <a:ext cx="6497291" cy="646331"/>
          </a:xfrm>
          <a:prstGeom prst="rect">
            <a:avLst/>
          </a:prstGeom>
          <a:solidFill>
            <a:schemeClr val="accent4">
              <a:lumMod val="75000"/>
            </a:schemeClr>
          </a:solidFill>
        </p:spPr>
        <p:txBody>
          <a:bodyPr wrap="none">
            <a:spAutoFit/>
          </a:bodyPr>
          <a:lstStyle/>
          <a:p>
            <a:r>
              <a:rPr lang="en-US" sz="3600" b="1" dirty="0" smtClean="0">
                <a:solidFill>
                  <a:schemeClr val="tx1"/>
                </a:solidFill>
                <a:latin typeface="Bubblegum Sans"/>
                <a:ea typeface="Bubblegum Sans"/>
                <a:cs typeface="Bubblegum Sans"/>
                <a:sym typeface="Bubblegum Sans"/>
              </a:rPr>
              <a:t>Where parents can find the standards</a:t>
            </a:r>
            <a:endParaRPr lang="en-US" sz="3600" dirty="0">
              <a:solidFill>
                <a:schemeClr val="tx1"/>
              </a:solidFill>
            </a:endParaRPr>
          </a:p>
        </p:txBody>
      </p:sp>
      <p:sp>
        <p:nvSpPr>
          <p:cNvPr id="6" name="TextBox 5"/>
          <p:cNvSpPr txBox="1"/>
          <p:nvPr/>
        </p:nvSpPr>
        <p:spPr>
          <a:xfrm>
            <a:off x="210208" y="1555531"/>
            <a:ext cx="8355724" cy="1938992"/>
          </a:xfrm>
          <a:prstGeom prst="rect">
            <a:avLst/>
          </a:prstGeom>
          <a:solidFill>
            <a:srgbClr val="00B0F0"/>
          </a:solidFill>
          <a:ln w="57150">
            <a:solidFill>
              <a:schemeClr val="accent2">
                <a:lumMod val="50000"/>
                <a:lumOff val="50000"/>
              </a:schemeClr>
            </a:solidFill>
          </a:ln>
        </p:spPr>
        <p:txBody>
          <a:bodyPr wrap="square" rtlCol="0">
            <a:spAutoFit/>
          </a:bodyPr>
          <a:lstStyle/>
          <a:p>
            <a:r>
              <a:rPr lang="en-US" sz="2400" b="1" dirty="0" smtClean="0">
                <a:latin typeface="Bell MT" panose="02020503060305020303" pitchFamily="18" charset="0"/>
              </a:rPr>
              <a:t>Want to know what your student will learn during the school year? You can locate the curriculum standards for your student on Henry County Schools Webpage. Click the Parent link and click Learning in Henry and in the drop down menu click Academics</a:t>
            </a:r>
            <a:r>
              <a:rPr lang="en-US" dirty="0" smtClean="0"/>
              <a:t>.</a:t>
            </a:r>
            <a:endParaRPr lang="en-US" dirty="0"/>
          </a:p>
        </p:txBody>
      </p:sp>
    </p:spTree>
    <p:extLst>
      <p:ext uri="{BB962C8B-B14F-4D97-AF65-F5344CB8AC3E}">
        <p14:creationId xmlns:p14="http://schemas.microsoft.com/office/powerpoint/2010/main" val="3568621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6" name="Google Shape;86;p18"/>
          <p:cNvSpPr txBox="1">
            <a:spLocks noGrp="1"/>
          </p:cNvSpPr>
          <p:nvPr>
            <p:ph type="title"/>
          </p:nvPr>
        </p:nvSpPr>
        <p:spPr>
          <a:xfrm>
            <a:off x="311700" y="-112986"/>
            <a:ext cx="8520600" cy="572700"/>
          </a:xfrm>
          <a:prstGeom prst="rect">
            <a:avLst/>
          </a:prstGeom>
          <a:noFill/>
        </p:spPr>
        <p:txBody>
          <a:bodyPr spcFirstLastPara="1" wrap="square" lIns="91425" tIns="91425" rIns="91425" bIns="91425" anchor="t" anchorCtr="0">
            <a:noAutofit/>
          </a:bodyPr>
          <a:lstStyle/>
          <a:p>
            <a:pPr marL="0" lvl="0" indent="0" algn="ctr" rtl="0">
              <a:spcBef>
                <a:spcPts val="0"/>
              </a:spcBef>
              <a:spcAft>
                <a:spcPts val="0"/>
              </a:spcAft>
              <a:buNone/>
            </a:pPr>
            <a:r>
              <a:rPr lang="en" sz="4620" dirty="0" smtClean="0">
                <a:solidFill>
                  <a:schemeClr val="tx1"/>
                </a:solidFill>
                <a:latin typeface="Bubblegum Sans"/>
                <a:ea typeface="Bubblegum Sans"/>
                <a:cs typeface="Bubblegum Sans"/>
                <a:sym typeface="Bubblegum Sans"/>
              </a:rPr>
              <a:t>Meet the 1</a:t>
            </a:r>
            <a:r>
              <a:rPr lang="en" sz="4620" baseline="30000" dirty="0" smtClean="0">
                <a:solidFill>
                  <a:schemeClr val="tx1"/>
                </a:solidFill>
                <a:latin typeface="Bubblegum Sans"/>
                <a:ea typeface="Bubblegum Sans"/>
                <a:cs typeface="Bubblegum Sans"/>
                <a:sym typeface="Bubblegum Sans"/>
              </a:rPr>
              <a:t>st</a:t>
            </a:r>
            <a:r>
              <a:rPr lang="en" sz="4620" dirty="0" smtClean="0">
                <a:solidFill>
                  <a:schemeClr val="tx1"/>
                </a:solidFill>
                <a:latin typeface="Bubblegum Sans"/>
                <a:ea typeface="Bubblegum Sans"/>
                <a:cs typeface="Bubblegum Sans"/>
                <a:sym typeface="Bubblegum Sans"/>
              </a:rPr>
              <a:t> Grade Team</a:t>
            </a:r>
            <a:endParaRPr sz="4620" dirty="0">
              <a:solidFill>
                <a:schemeClr val="tx1"/>
              </a:solidFill>
              <a:latin typeface="Bubblegum Sans"/>
              <a:ea typeface="Bubblegum Sans"/>
              <a:cs typeface="Bubblegum Sans"/>
              <a:sym typeface="Bubblegum Sans"/>
            </a:endParaRPr>
          </a:p>
        </p:txBody>
      </p:sp>
      <p:pic>
        <p:nvPicPr>
          <p:cNvPr id="1026" name="Picture 2" descr="https://schoolwires.henry.k12.ga.us/cms/lib/GA01000549/Centricity/Domain/10129/E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15" y="1166647"/>
            <a:ext cx="2147720" cy="2448912"/>
          </a:xfrm>
          <a:prstGeom prst="rect">
            <a:avLst/>
          </a:prstGeom>
          <a:noFill/>
          <a:ln w="38100">
            <a:solidFill>
              <a:srgbClr val="7030A0"/>
            </a:solidFill>
          </a:ln>
          <a:extLst>
            <a:ext uri="{909E8E84-426E-40DD-AFC4-6F175D3DCCD1}">
              <a14:hiddenFill xmlns:a14="http://schemas.microsoft.com/office/drawing/2010/main">
                <a:solidFill>
                  <a:srgbClr val="FFFFFF"/>
                </a:solidFill>
              </a14:hiddenFill>
            </a:ext>
          </a:extLst>
        </p:spPr>
      </p:pic>
      <p:pic>
        <p:nvPicPr>
          <p:cNvPr id="1028" name="Picture 4" descr="Mrs. Schl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2981" y="1166647"/>
            <a:ext cx="2125143" cy="2448912"/>
          </a:xfrm>
          <a:prstGeom prst="rect">
            <a:avLst/>
          </a:prstGeom>
          <a:noFill/>
          <a:ln w="38100">
            <a:solidFill>
              <a:srgbClr val="FF0000"/>
            </a:solidFill>
          </a:ln>
          <a:extLst>
            <a:ext uri="{909E8E84-426E-40DD-AFC4-6F175D3DCCD1}">
              <a14:hiddenFill xmlns:a14="http://schemas.microsoft.com/office/drawing/2010/main">
                <a:solidFill>
                  <a:srgbClr val="FFFFFF"/>
                </a:solidFill>
              </a14:hiddenFill>
            </a:ext>
          </a:extLst>
        </p:spPr>
      </p:pic>
      <p:pic>
        <p:nvPicPr>
          <p:cNvPr id="1030" name="Picture 6" descr="https://schoolwires.henry.k12.ga.us/cms/lib/GA01000549/Centricity/Domain/3584/IMG_918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3944" y="1166647"/>
            <a:ext cx="1954925" cy="2375339"/>
          </a:xfrm>
          <a:prstGeom prst="rect">
            <a:avLst/>
          </a:prstGeom>
          <a:noFill/>
          <a:ln w="38100">
            <a:solidFill>
              <a:schemeClr val="accent4">
                <a:lumMod val="75000"/>
              </a:schemeClr>
            </a:solidFill>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4689" y="1166647"/>
            <a:ext cx="1651099" cy="2375339"/>
          </a:xfrm>
          <a:prstGeom prst="rect">
            <a:avLst/>
          </a:prstGeom>
          <a:ln w="38100">
            <a:solidFill>
              <a:schemeClr val="accent6">
                <a:lumMod val="75000"/>
              </a:schemeClr>
            </a:solidFill>
          </a:ln>
        </p:spPr>
      </p:pic>
      <p:sp>
        <p:nvSpPr>
          <p:cNvPr id="3" name="TextBox 2"/>
          <p:cNvSpPr txBox="1"/>
          <p:nvPr/>
        </p:nvSpPr>
        <p:spPr>
          <a:xfrm>
            <a:off x="455092" y="3747152"/>
            <a:ext cx="1133644" cy="369332"/>
          </a:xfrm>
          <a:prstGeom prst="rect">
            <a:avLst/>
          </a:prstGeom>
          <a:solidFill>
            <a:srgbClr val="7030A0"/>
          </a:solidFill>
        </p:spPr>
        <p:txBody>
          <a:bodyPr wrap="none" rtlCol="0">
            <a:spAutoFit/>
          </a:bodyPr>
          <a:lstStyle/>
          <a:p>
            <a:r>
              <a:rPr lang="en-US" sz="1800" dirty="0" smtClean="0"/>
              <a:t>Ms. Allen</a:t>
            </a:r>
            <a:endParaRPr lang="en-US" sz="1800" dirty="0"/>
          </a:p>
        </p:txBody>
      </p:sp>
      <p:sp>
        <p:nvSpPr>
          <p:cNvPr id="4" name="TextBox 3"/>
          <p:cNvSpPr txBox="1"/>
          <p:nvPr/>
        </p:nvSpPr>
        <p:spPr>
          <a:xfrm>
            <a:off x="2940490" y="3761626"/>
            <a:ext cx="1390124" cy="369332"/>
          </a:xfrm>
          <a:prstGeom prst="rect">
            <a:avLst/>
          </a:prstGeom>
          <a:solidFill>
            <a:srgbClr val="FF0000"/>
          </a:solidFill>
        </p:spPr>
        <p:txBody>
          <a:bodyPr wrap="none" rtlCol="0">
            <a:spAutoFit/>
          </a:bodyPr>
          <a:lstStyle/>
          <a:p>
            <a:r>
              <a:rPr lang="en-US" sz="1800" dirty="0" smtClean="0"/>
              <a:t>Mrs. Schley</a:t>
            </a:r>
            <a:endParaRPr lang="en-US" sz="1800" dirty="0"/>
          </a:p>
        </p:txBody>
      </p:sp>
      <p:sp>
        <p:nvSpPr>
          <p:cNvPr id="5" name="TextBox 4"/>
          <p:cNvSpPr txBox="1"/>
          <p:nvPr/>
        </p:nvSpPr>
        <p:spPr>
          <a:xfrm>
            <a:off x="5312756" y="3761626"/>
            <a:ext cx="1377300" cy="369332"/>
          </a:xfrm>
          <a:prstGeom prst="rect">
            <a:avLst/>
          </a:prstGeom>
          <a:solidFill>
            <a:schemeClr val="accent4">
              <a:lumMod val="75000"/>
            </a:schemeClr>
          </a:solidFill>
        </p:spPr>
        <p:txBody>
          <a:bodyPr wrap="none" rtlCol="0">
            <a:spAutoFit/>
          </a:bodyPr>
          <a:lstStyle/>
          <a:p>
            <a:r>
              <a:rPr lang="en-US" sz="1800" dirty="0" smtClean="0"/>
              <a:t>Mrs. Stroud</a:t>
            </a:r>
            <a:endParaRPr lang="en-US" sz="1800" dirty="0"/>
          </a:p>
        </p:txBody>
      </p:sp>
      <p:sp>
        <p:nvSpPr>
          <p:cNvPr id="6" name="TextBox 5"/>
          <p:cNvSpPr txBox="1"/>
          <p:nvPr/>
        </p:nvSpPr>
        <p:spPr>
          <a:xfrm>
            <a:off x="7287699" y="3742111"/>
            <a:ext cx="1685077" cy="369332"/>
          </a:xfrm>
          <a:prstGeom prst="rect">
            <a:avLst/>
          </a:prstGeom>
          <a:solidFill>
            <a:schemeClr val="accent6">
              <a:lumMod val="75000"/>
            </a:schemeClr>
          </a:solidFill>
        </p:spPr>
        <p:txBody>
          <a:bodyPr wrap="none" rtlCol="0">
            <a:spAutoFit/>
          </a:bodyPr>
          <a:lstStyle/>
          <a:p>
            <a:r>
              <a:rPr lang="en-US" sz="1800" dirty="0" smtClean="0"/>
              <a:t>Mrs. Cushman</a:t>
            </a:r>
            <a:endParaRPr lang="en-US" sz="1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21021"/>
            <a:ext cx="8520600" cy="515007"/>
          </a:xfrm>
          <a:prstGeom prst="rect">
            <a:avLst/>
          </a:prstGeom>
          <a:noFill/>
        </p:spPr>
        <p:txBody>
          <a:bodyPr spcFirstLastPara="1" wrap="square" lIns="91425" tIns="91425" rIns="91425" bIns="91425" anchor="t" anchorCtr="0">
            <a:noAutofit/>
          </a:bodyPr>
          <a:lstStyle/>
          <a:p>
            <a:pPr marL="0" lvl="0" indent="0" algn="ctr" rtl="0">
              <a:spcBef>
                <a:spcPts val="0"/>
              </a:spcBef>
              <a:spcAft>
                <a:spcPts val="0"/>
              </a:spcAft>
              <a:buNone/>
            </a:pPr>
            <a:r>
              <a:rPr lang="en-US" sz="4400" dirty="0" smtClean="0">
                <a:solidFill>
                  <a:schemeClr val="tx1"/>
                </a:solidFill>
                <a:latin typeface="Bubblegum Sans"/>
                <a:ea typeface="Bubblegum Sans"/>
                <a:cs typeface="Bubblegum Sans"/>
                <a:sym typeface="Bubblegum Sans"/>
              </a:rPr>
              <a:t>How to seek assistance</a:t>
            </a:r>
            <a:endParaRPr sz="4400" dirty="0">
              <a:solidFill>
                <a:schemeClr val="tx1"/>
              </a:solidFill>
              <a:latin typeface="Bubblegum Sans"/>
              <a:ea typeface="Bubblegum Sans"/>
              <a:cs typeface="Bubblegum Sans"/>
              <a:sym typeface="Bubblegum Sans"/>
            </a:endParaRPr>
          </a:p>
        </p:txBody>
      </p:sp>
      <p:sp>
        <p:nvSpPr>
          <p:cNvPr id="75" name="Google Shape;75;p16"/>
          <p:cNvSpPr txBox="1">
            <a:spLocks noGrp="1"/>
          </p:cNvSpPr>
          <p:nvPr>
            <p:ph type="body" idx="1"/>
          </p:nvPr>
        </p:nvSpPr>
        <p:spPr>
          <a:xfrm>
            <a:off x="311700" y="1152475"/>
            <a:ext cx="8520600" cy="2967580"/>
          </a:xfrm>
          <a:prstGeom prst="rect">
            <a:avLst/>
          </a:prstGeom>
          <a:solidFill>
            <a:srgbClr val="FFFF00"/>
          </a:solidFill>
          <a:ln w="57150">
            <a:solidFill>
              <a:schemeClr val="accent5">
                <a:lumMod val="50000"/>
              </a:schemeClr>
            </a:solidFill>
          </a:ln>
        </p:spPr>
        <p:txBody>
          <a:bodyPr spcFirstLastPara="1" wrap="square" lIns="91425" tIns="91425" rIns="91425" bIns="91425" anchor="t" anchorCtr="0">
            <a:normAutofit/>
          </a:bodyPr>
          <a:lstStyle/>
          <a:p>
            <a:pPr marL="107950" lvl="0" indent="0" algn="ctr" rtl="0">
              <a:spcBef>
                <a:spcPts val="0"/>
              </a:spcBef>
              <a:spcAft>
                <a:spcPts val="0"/>
              </a:spcAft>
              <a:buSzPts val="1900"/>
              <a:buNone/>
            </a:pPr>
            <a:r>
              <a:rPr lang="en-US" sz="2400" b="1" dirty="0" smtClean="0">
                <a:solidFill>
                  <a:srgbClr val="002060"/>
                </a:solidFill>
                <a:latin typeface="Bubblegum Sans"/>
                <a:ea typeface="Bubblegum Sans"/>
                <a:cs typeface="Bubblegum Sans"/>
                <a:sym typeface="Bubblegum Sans"/>
              </a:rPr>
              <a:t>Teacher emails</a:t>
            </a:r>
          </a:p>
          <a:p>
            <a:pPr marL="107950" lvl="0" indent="0" algn="l" rtl="0">
              <a:spcBef>
                <a:spcPts val="0"/>
              </a:spcBef>
              <a:spcAft>
                <a:spcPts val="0"/>
              </a:spcAft>
              <a:buSzPts val="1900"/>
              <a:buNone/>
            </a:pPr>
            <a:r>
              <a:rPr lang="en-US" sz="2400" dirty="0" smtClean="0">
                <a:solidFill>
                  <a:srgbClr val="002060"/>
                </a:solidFill>
                <a:latin typeface="Bubblegum Sans"/>
                <a:ea typeface="Bubblegum Sans"/>
                <a:cs typeface="Bubblegum Sans"/>
                <a:sym typeface="Bubblegum Sans"/>
              </a:rPr>
              <a:t>Ms. Allen-</a:t>
            </a:r>
            <a:r>
              <a:rPr lang="en-US" sz="2400" dirty="0" smtClean="0">
                <a:solidFill>
                  <a:srgbClr val="002060"/>
                </a:solidFill>
                <a:latin typeface="Bubblegum Sans"/>
                <a:ea typeface="Bubblegum Sans"/>
                <a:cs typeface="Bubblegum Sans"/>
                <a:sym typeface="Bubblegum Sans"/>
              </a:rPr>
              <a:t>------- </a:t>
            </a:r>
            <a:r>
              <a:rPr lang="en-US" sz="2400" dirty="0" smtClean="0">
                <a:solidFill>
                  <a:srgbClr val="002060"/>
                </a:solidFill>
                <a:latin typeface="Bubblegum Sans"/>
                <a:ea typeface="Bubblegum Sans"/>
                <a:cs typeface="Bubblegum Sans"/>
                <a:sym typeface="Bubblegum Sans"/>
                <a:hlinkClick r:id="rId3"/>
              </a:rPr>
              <a:t>eallen1@henry.k12.ga.us</a:t>
            </a:r>
            <a:endParaRPr lang="en-US" sz="2400" dirty="0" smtClean="0">
              <a:solidFill>
                <a:srgbClr val="002060"/>
              </a:solidFill>
              <a:latin typeface="Bubblegum Sans"/>
              <a:ea typeface="Bubblegum Sans"/>
              <a:cs typeface="Bubblegum Sans"/>
              <a:sym typeface="Bubblegum Sans"/>
            </a:endParaRPr>
          </a:p>
          <a:p>
            <a:pPr marL="107950" lvl="0" indent="0" algn="l" rtl="0">
              <a:spcBef>
                <a:spcPts val="0"/>
              </a:spcBef>
              <a:spcAft>
                <a:spcPts val="0"/>
              </a:spcAft>
              <a:buSzPts val="1900"/>
              <a:buNone/>
            </a:pPr>
            <a:r>
              <a:rPr lang="en-US" sz="2400" dirty="0" smtClean="0">
                <a:solidFill>
                  <a:srgbClr val="002060"/>
                </a:solidFill>
                <a:latin typeface="Bubblegum Sans"/>
                <a:ea typeface="Bubblegum Sans"/>
                <a:cs typeface="Bubblegum Sans"/>
                <a:sym typeface="Bubblegum Sans"/>
              </a:rPr>
              <a:t>Ms. Cushman-</a:t>
            </a:r>
            <a:r>
              <a:rPr lang="en-US" sz="2400" dirty="0" smtClean="0">
                <a:solidFill>
                  <a:srgbClr val="002060"/>
                </a:solidFill>
                <a:latin typeface="Bubblegum Sans"/>
                <a:ea typeface="Bubblegum Sans"/>
                <a:cs typeface="Bubblegum Sans"/>
                <a:sym typeface="Bubblegum Sans"/>
              </a:rPr>
              <a:t>----- </a:t>
            </a:r>
            <a:r>
              <a:rPr lang="en-US" sz="2400" dirty="0" smtClean="0">
                <a:solidFill>
                  <a:srgbClr val="002060"/>
                </a:solidFill>
                <a:latin typeface="Bubblegum Sans"/>
                <a:ea typeface="Bubblegum Sans"/>
                <a:cs typeface="Bubblegum Sans"/>
                <a:sym typeface="Bubblegum Sans"/>
                <a:hlinkClick r:id="rId4"/>
              </a:rPr>
              <a:t>dezha.Cushman@henry.k12.ga.us</a:t>
            </a:r>
            <a:endParaRPr lang="en-US" sz="2400" dirty="0" smtClean="0">
              <a:solidFill>
                <a:srgbClr val="002060"/>
              </a:solidFill>
              <a:latin typeface="Bubblegum Sans"/>
              <a:ea typeface="Bubblegum Sans"/>
              <a:cs typeface="Bubblegum Sans"/>
              <a:sym typeface="Bubblegum Sans"/>
            </a:endParaRPr>
          </a:p>
          <a:p>
            <a:pPr marL="107950" lvl="0" indent="0" algn="l" rtl="0">
              <a:spcBef>
                <a:spcPts val="0"/>
              </a:spcBef>
              <a:spcAft>
                <a:spcPts val="0"/>
              </a:spcAft>
              <a:buSzPts val="1900"/>
              <a:buNone/>
            </a:pPr>
            <a:r>
              <a:rPr lang="en-US" sz="2400" dirty="0" smtClean="0">
                <a:solidFill>
                  <a:srgbClr val="002060"/>
                </a:solidFill>
                <a:latin typeface="Bubblegum Sans"/>
                <a:ea typeface="Bubblegum Sans"/>
                <a:cs typeface="Bubblegum Sans"/>
                <a:sym typeface="Bubblegum Sans"/>
              </a:rPr>
              <a:t>Mrs. Schley------- </a:t>
            </a:r>
            <a:r>
              <a:rPr lang="en-US" sz="2400" dirty="0" smtClean="0">
                <a:solidFill>
                  <a:srgbClr val="002060"/>
                </a:solidFill>
                <a:latin typeface="Bubblegum Sans"/>
                <a:ea typeface="Bubblegum Sans"/>
                <a:cs typeface="Bubblegum Sans"/>
                <a:sym typeface="Bubblegum Sans"/>
                <a:hlinkClick r:id="rId5"/>
              </a:rPr>
              <a:t>kimberly.schley@henry.k12.ga.us</a:t>
            </a:r>
            <a:endParaRPr lang="en-US" sz="2400" dirty="0" smtClean="0">
              <a:solidFill>
                <a:srgbClr val="002060"/>
              </a:solidFill>
              <a:latin typeface="Bubblegum Sans"/>
              <a:ea typeface="Bubblegum Sans"/>
              <a:cs typeface="Bubblegum Sans"/>
              <a:sym typeface="Bubblegum Sans"/>
            </a:endParaRPr>
          </a:p>
          <a:p>
            <a:pPr marL="107950" lvl="0" indent="0" algn="l" rtl="0">
              <a:spcBef>
                <a:spcPts val="0"/>
              </a:spcBef>
              <a:spcAft>
                <a:spcPts val="0"/>
              </a:spcAft>
              <a:buSzPts val="1900"/>
              <a:buNone/>
            </a:pPr>
            <a:r>
              <a:rPr lang="en-US" sz="2400" dirty="0" smtClean="0">
                <a:solidFill>
                  <a:srgbClr val="002060"/>
                </a:solidFill>
                <a:latin typeface="Bubblegum Sans"/>
                <a:ea typeface="Bubblegum Sans"/>
                <a:cs typeface="Bubblegum Sans"/>
                <a:sym typeface="Bubblegum Sans"/>
              </a:rPr>
              <a:t>Mrs. Stroud-</a:t>
            </a:r>
            <a:r>
              <a:rPr lang="en-US" sz="2400" dirty="0" smtClean="0">
                <a:solidFill>
                  <a:srgbClr val="002060"/>
                </a:solidFill>
                <a:latin typeface="Bubblegum Sans"/>
                <a:ea typeface="Bubblegum Sans"/>
                <a:cs typeface="Bubblegum Sans"/>
                <a:sym typeface="Bubblegum Sans"/>
              </a:rPr>
              <a:t>------ </a:t>
            </a:r>
            <a:r>
              <a:rPr lang="en-US" sz="2400" dirty="0" smtClean="0">
                <a:solidFill>
                  <a:srgbClr val="002060"/>
                </a:solidFill>
                <a:latin typeface="Bubblegum Sans"/>
                <a:ea typeface="Bubblegum Sans"/>
                <a:cs typeface="Bubblegum Sans"/>
                <a:sym typeface="Bubblegum Sans"/>
                <a:hlinkClick r:id="rId6"/>
              </a:rPr>
              <a:t>trina.stroud@henry.k12.ga.us</a:t>
            </a:r>
            <a:endParaRPr lang="en-US" sz="2400" dirty="0" smtClean="0">
              <a:solidFill>
                <a:srgbClr val="002060"/>
              </a:solidFill>
              <a:latin typeface="Bubblegum Sans"/>
              <a:ea typeface="Bubblegum Sans"/>
              <a:cs typeface="Bubblegum Sans"/>
              <a:sym typeface="Bubblegum Sans"/>
            </a:endParaRPr>
          </a:p>
          <a:p>
            <a:pPr marL="107950" lvl="0" indent="0" algn="l" rtl="0">
              <a:spcBef>
                <a:spcPts val="0"/>
              </a:spcBef>
              <a:spcAft>
                <a:spcPts val="0"/>
              </a:spcAft>
              <a:buSzPts val="1900"/>
              <a:buNone/>
            </a:pPr>
            <a:r>
              <a:rPr lang="en-US" sz="2400" dirty="0" smtClean="0">
                <a:solidFill>
                  <a:srgbClr val="002060"/>
                </a:solidFill>
                <a:latin typeface="Bubblegum Sans"/>
                <a:ea typeface="Bubblegum Sans"/>
                <a:cs typeface="Bubblegum Sans"/>
                <a:sym typeface="Bubblegum Sans"/>
              </a:rPr>
              <a:t>Teachers may also other modes of communication if assistance is needed.</a:t>
            </a:r>
          </a:p>
          <a:p>
            <a:pPr marL="107950" lvl="0" indent="0" algn="l" rtl="0">
              <a:spcBef>
                <a:spcPts val="0"/>
              </a:spcBef>
              <a:spcAft>
                <a:spcPts val="0"/>
              </a:spcAft>
              <a:buSzPts val="1900"/>
              <a:buNone/>
            </a:pPr>
            <a:endParaRPr lang="en-US" sz="1900" dirty="0" smtClean="0">
              <a:solidFill>
                <a:srgbClr val="002060"/>
              </a:solidFill>
              <a:latin typeface="Bubblegum Sans"/>
              <a:ea typeface="Bubblegum Sans"/>
              <a:cs typeface="Bubblegum Sans"/>
              <a:sym typeface="Bubblegum Sans"/>
            </a:endParaRPr>
          </a:p>
          <a:p>
            <a:pPr marL="107950" lvl="0" indent="0" algn="l" rtl="0">
              <a:spcBef>
                <a:spcPts val="0"/>
              </a:spcBef>
              <a:spcAft>
                <a:spcPts val="0"/>
              </a:spcAft>
              <a:buSzPts val="1900"/>
              <a:buNone/>
            </a:pPr>
            <a:endParaRPr sz="1900" dirty="0">
              <a:solidFill>
                <a:srgbClr val="002060"/>
              </a:solidFill>
              <a:latin typeface="Bubblegum Sans"/>
              <a:ea typeface="Bubblegum Sans"/>
              <a:cs typeface="Bubblegum Sans"/>
              <a:sym typeface="Bubblegum San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9103" y="59020"/>
            <a:ext cx="5591503" cy="769441"/>
          </a:xfrm>
          <a:prstGeom prst="rect">
            <a:avLst/>
          </a:prstGeom>
          <a:noFill/>
        </p:spPr>
        <p:txBody>
          <a:bodyPr wrap="square" rtlCol="0">
            <a:spAutoFit/>
          </a:bodyPr>
          <a:lstStyle/>
          <a:p>
            <a:r>
              <a:rPr lang="en-US" sz="4400" b="1" dirty="0" smtClean="0">
                <a:latin typeface="Bubblegum Sans" panose="020B0604020202020204" charset="0"/>
              </a:rPr>
              <a:t>1</a:t>
            </a:r>
            <a:r>
              <a:rPr lang="en-US" sz="4400" b="1" baseline="30000" dirty="0" smtClean="0">
                <a:latin typeface="Bubblegum Sans" panose="020B0604020202020204" charset="0"/>
              </a:rPr>
              <a:t>st</a:t>
            </a:r>
            <a:r>
              <a:rPr lang="en-US" sz="4400" b="1" dirty="0" smtClean="0">
                <a:latin typeface="Bubblegum Sans" panose="020B0604020202020204" charset="0"/>
              </a:rPr>
              <a:t> Grade Daily Schedule</a:t>
            </a:r>
            <a:endParaRPr lang="en-US" sz="4400" b="1" dirty="0">
              <a:latin typeface="Bubblegum Sans" panose="020B060402020202020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710710239"/>
              </p:ext>
            </p:extLst>
          </p:nvPr>
        </p:nvGraphicFramePr>
        <p:xfrm>
          <a:off x="147145" y="1303283"/>
          <a:ext cx="8908612" cy="2252463"/>
        </p:xfrm>
        <a:graphic>
          <a:graphicData uri="http://schemas.openxmlformats.org/drawingml/2006/table">
            <a:tbl>
              <a:tblPr firstRow="1" firstCol="1" bandRow="1">
                <a:tableStyleId>{5C22544A-7EE6-4342-B048-85BDC9FD1C3A}</a:tableStyleId>
              </a:tblPr>
              <a:tblGrid>
                <a:gridCol w="1175028">
                  <a:extLst>
                    <a:ext uri="{9D8B030D-6E8A-4147-A177-3AD203B41FA5}">
                      <a16:colId xmlns:a16="http://schemas.microsoft.com/office/drawing/2014/main" val="1169877283"/>
                    </a:ext>
                  </a:extLst>
                </a:gridCol>
                <a:gridCol w="1019375">
                  <a:extLst>
                    <a:ext uri="{9D8B030D-6E8A-4147-A177-3AD203B41FA5}">
                      <a16:colId xmlns:a16="http://schemas.microsoft.com/office/drawing/2014/main" val="2599721155"/>
                    </a:ext>
                  </a:extLst>
                </a:gridCol>
                <a:gridCol w="1099661">
                  <a:extLst>
                    <a:ext uri="{9D8B030D-6E8A-4147-A177-3AD203B41FA5}">
                      <a16:colId xmlns:a16="http://schemas.microsoft.com/office/drawing/2014/main" val="940747624"/>
                    </a:ext>
                  </a:extLst>
                </a:gridCol>
                <a:gridCol w="1142098">
                  <a:extLst>
                    <a:ext uri="{9D8B030D-6E8A-4147-A177-3AD203B41FA5}">
                      <a16:colId xmlns:a16="http://schemas.microsoft.com/office/drawing/2014/main" val="2339278972"/>
                    </a:ext>
                  </a:extLst>
                </a:gridCol>
                <a:gridCol w="1221436">
                  <a:extLst>
                    <a:ext uri="{9D8B030D-6E8A-4147-A177-3AD203B41FA5}">
                      <a16:colId xmlns:a16="http://schemas.microsoft.com/office/drawing/2014/main" val="4054325342"/>
                    </a:ext>
                  </a:extLst>
                </a:gridCol>
                <a:gridCol w="1147634">
                  <a:extLst>
                    <a:ext uri="{9D8B030D-6E8A-4147-A177-3AD203B41FA5}">
                      <a16:colId xmlns:a16="http://schemas.microsoft.com/office/drawing/2014/main" val="330284694"/>
                    </a:ext>
                  </a:extLst>
                </a:gridCol>
                <a:gridCol w="1204366">
                  <a:extLst>
                    <a:ext uri="{9D8B030D-6E8A-4147-A177-3AD203B41FA5}">
                      <a16:colId xmlns:a16="http://schemas.microsoft.com/office/drawing/2014/main" val="2230199349"/>
                    </a:ext>
                  </a:extLst>
                </a:gridCol>
                <a:gridCol w="899014">
                  <a:extLst>
                    <a:ext uri="{9D8B030D-6E8A-4147-A177-3AD203B41FA5}">
                      <a16:colId xmlns:a16="http://schemas.microsoft.com/office/drawing/2014/main" val="2587791888"/>
                    </a:ext>
                  </a:extLst>
                </a:gridCol>
              </a:tblGrid>
              <a:tr h="2252463">
                <a:tc>
                  <a:txBody>
                    <a:bodyPr/>
                    <a:lstStyle/>
                    <a:p>
                      <a:pPr marL="0" marR="0" algn="ctr">
                        <a:lnSpc>
                          <a:spcPct val="107000"/>
                        </a:lnSpc>
                        <a:spcBef>
                          <a:spcPts val="0"/>
                        </a:spcBef>
                        <a:spcAft>
                          <a:spcPts val="0"/>
                        </a:spcAft>
                      </a:pPr>
                      <a:r>
                        <a:rPr lang="en-US" sz="1500" dirty="0">
                          <a:solidFill>
                            <a:schemeClr val="tx1"/>
                          </a:solidFill>
                          <a:effectLst/>
                        </a:rPr>
                        <a:t>7:45-8:30</a:t>
                      </a:r>
                      <a:endParaRPr lang="en-US" sz="1000" dirty="0">
                        <a:solidFill>
                          <a:schemeClr val="tx1"/>
                        </a:solidFill>
                        <a:effectLst/>
                      </a:endParaRPr>
                    </a:p>
                    <a:p>
                      <a:pPr marL="0" marR="0" algn="ctr">
                        <a:lnSpc>
                          <a:spcPct val="107000"/>
                        </a:lnSpc>
                        <a:spcBef>
                          <a:spcPts val="0"/>
                        </a:spcBef>
                        <a:spcAft>
                          <a:spcPts val="0"/>
                        </a:spcAft>
                      </a:pPr>
                      <a:r>
                        <a:rPr lang="en-US" sz="1900" dirty="0">
                          <a:solidFill>
                            <a:schemeClr val="tx1"/>
                          </a:solidFill>
                          <a:effectLst/>
                          <a:highlight>
                            <a:srgbClr val="00FF00"/>
                          </a:highlight>
                        </a:rPr>
                        <a:t>Math 2</a:t>
                      </a:r>
                      <a:endParaRPr lang="en-US" sz="1000" dirty="0">
                        <a:solidFill>
                          <a:schemeClr val="tx1"/>
                        </a:solidFill>
                        <a:effectLst/>
                      </a:endParaRPr>
                    </a:p>
                    <a:p>
                      <a:pPr marL="0" marR="0" algn="ctr">
                        <a:lnSpc>
                          <a:spcPct val="107000"/>
                        </a:lnSpc>
                        <a:spcBef>
                          <a:spcPts val="0"/>
                        </a:spcBef>
                        <a:spcAft>
                          <a:spcPts val="0"/>
                        </a:spcAft>
                      </a:pPr>
                      <a:r>
                        <a:rPr lang="en-US" sz="1900" dirty="0">
                          <a:solidFill>
                            <a:schemeClr val="tx1"/>
                          </a:solidFill>
                          <a:effectLst/>
                          <a:highlight>
                            <a:srgbClr val="FFFF00"/>
                          </a:highlight>
                        </a:rPr>
                        <a:t>Reteach</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38" marR="63538" marT="0" marB="0"/>
                </a:tc>
                <a:tc>
                  <a:txBody>
                    <a:bodyPr/>
                    <a:lstStyle/>
                    <a:p>
                      <a:pPr marL="0" marR="0" algn="ctr">
                        <a:lnSpc>
                          <a:spcPct val="107000"/>
                        </a:lnSpc>
                        <a:spcBef>
                          <a:spcPts val="0"/>
                        </a:spcBef>
                        <a:spcAft>
                          <a:spcPts val="0"/>
                        </a:spcAft>
                      </a:pPr>
                      <a:r>
                        <a:rPr lang="en-US" sz="1500" dirty="0">
                          <a:solidFill>
                            <a:schemeClr val="tx1"/>
                          </a:solidFill>
                          <a:effectLst/>
                        </a:rPr>
                        <a:t>8:30-9:15</a:t>
                      </a:r>
                      <a:endParaRPr lang="en-US" sz="1000" dirty="0">
                        <a:solidFill>
                          <a:schemeClr val="tx1"/>
                        </a:solidFill>
                        <a:effectLst/>
                      </a:endParaRPr>
                    </a:p>
                    <a:p>
                      <a:pPr marL="0" marR="0" algn="ctr">
                        <a:lnSpc>
                          <a:spcPct val="107000"/>
                        </a:lnSpc>
                        <a:spcBef>
                          <a:spcPts val="0"/>
                        </a:spcBef>
                        <a:spcAft>
                          <a:spcPts val="0"/>
                        </a:spcAft>
                      </a:pPr>
                      <a:r>
                        <a:rPr lang="en-US" sz="1700" dirty="0">
                          <a:solidFill>
                            <a:schemeClr val="tx1"/>
                          </a:solidFill>
                          <a:effectLst/>
                          <a:highlight>
                            <a:srgbClr val="00FF00"/>
                          </a:highlight>
                        </a:rPr>
                        <a:t>Social Studies</a:t>
                      </a:r>
                      <a:r>
                        <a:rPr lang="en-US" sz="1700" dirty="0">
                          <a:solidFill>
                            <a:schemeClr val="tx1"/>
                          </a:solidFill>
                          <a:effectLst/>
                        </a:rPr>
                        <a:t>/</a:t>
                      </a:r>
                      <a:endParaRPr lang="en-US" sz="1000" dirty="0">
                        <a:solidFill>
                          <a:schemeClr val="tx1"/>
                        </a:solidFill>
                        <a:effectLst/>
                      </a:endParaRPr>
                    </a:p>
                    <a:p>
                      <a:pPr marL="0" marR="0" algn="ctr">
                        <a:lnSpc>
                          <a:spcPct val="107000"/>
                        </a:lnSpc>
                        <a:spcBef>
                          <a:spcPts val="0"/>
                        </a:spcBef>
                        <a:spcAft>
                          <a:spcPts val="0"/>
                        </a:spcAft>
                      </a:pPr>
                      <a:r>
                        <a:rPr lang="en-US" sz="1700" dirty="0">
                          <a:solidFill>
                            <a:schemeClr val="tx1"/>
                          </a:solidFill>
                          <a:effectLst/>
                          <a:highlight>
                            <a:srgbClr val="FFFF00"/>
                          </a:highlight>
                        </a:rPr>
                        <a:t>Science</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38" marR="63538" marT="0" marB="0"/>
                </a:tc>
                <a:tc>
                  <a:txBody>
                    <a:bodyPr/>
                    <a:lstStyle/>
                    <a:p>
                      <a:pPr marL="0" marR="0" algn="ctr">
                        <a:lnSpc>
                          <a:spcPct val="107000"/>
                        </a:lnSpc>
                        <a:spcBef>
                          <a:spcPts val="0"/>
                        </a:spcBef>
                        <a:spcAft>
                          <a:spcPts val="0"/>
                        </a:spcAft>
                      </a:pPr>
                      <a:r>
                        <a:rPr lang="en-US" sz="1500" dirty="0">
                          <a:solidFill>
                            <a:schemeClr val="tx1"/>
                          </a:solidFill>
                          <a:effectLst/>
                        </a:rPr>
                        <a:t>9:15-9:30</a:t>
                      </a:r>
                      <a:endParaRPr lang="en-US" sz="1000" dirty="0">
                        <a:solidFill>
                          <a:schemeClr val="tx1"/>
                        </a:solidFill>
                        <a:effectLst/>
                      </a:endParaRPr>
                    </a:p>
                    <a:p>
                      <a:pPr marL="0" marR="0" algn="ctr">
                        <a:lnSpc>
                          <a:spcPct val="107000"/>
                        </a:lnSpc>
                        <a:spcBef>
                          <a:spcPts val="0"/>
                        </a:spcBef>
                        <a:spcAft>
                          <a:spcPts val="0"/>
                        </a:spcAft>
                      </a:pPr>
                      <a:r>
                        <a:rPr lang="en-US" sz="1500" dirty="0">
                          <a:solidFill>
                            <a:schemeClr val="tx1"/>
                          </a:solidFill>
                          <a:effectLst/>
                          <a:highlight>
                            <a:srgbClr val="FFFF00"/>
                          </a:highlight>
                        </a:rPr>
                        <a:t>Reading</a:t>
                      </a:r>
                      <a:endParaRPr lang="en-US" sz="1000" dirty="0">
                        <a:solidFill>
                          <a:schemeClr val="tx1"/>
                        </a:solidFill>
                        <a:effectLst/>
                      </a:endParaRPr>
                    </a:p>
                    <a:p>
                      <a:pPr marL="0" marR="0" algn="ctr">
                        <a:lnSpc>
                          <a:spcPct val="107000"/>
                        </a:lnSpc>
                        <a:spcBef>
                          <a:spcPts val="0"/>
                        </a:spcBef>
                        <a:spcAft>
                          <a:spcPts val="0"/>
                        </a:spcAft>
                      </a:pPr>
                      <a:r>
                        <a:rPr lang="en-US" sz="1500" dirty="0">
                          <a:solidFill>
                            <a:schemeClr val="tx1"/>
                          </a:solidFill>
                          <a:effectLst/>
                          <a:highlight>
                            <a:srgbClr val="FFFF00"/>
                          </a:highlight>
                        </a:rPr>
                        <a:t>Activity/</a:t>
                      </a:r>
                      <a:endParaRPr lang="en-US" sz="1000" dirty="0">
                        <a:solidFill>
                          <a:schemeClr val="tx1"/>
                        </a:solidFill>
                        <a:effectLst/>
                      </a:endParaRPr>
                    </a:p>
                    <a:p>
                      <a:pPr marL="0" marR="0" algn="ctr">
                        <a:lnSpc>
                          <a:spcPct val="107000"/>
                        </a:lnSpc>
                        <a:spcBef>
                          <a:spcPts val="0"/>
                        </a:spcBef>
                        <a:spcAft>
                          <a:spcPts val="0"/>
                        </a:spcAft>
                      </a:pPr>
                      <a:r>
                        <a:rPr lang="en-US" sz="1700" dirty="0">
                          <a:solidFill>
                            <a:schemeClr val="tx1"/>
                          </a:solidFill>
                          <a:effectLst/>
                          <a:highlight>
                            <a:srgbClr val="00FFFF"/>
                          </a:highlight>
                        </a:rPr>
                        <a:t>Wordly Wise</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38" marR="63538" marT="0" marB="0"/>
                </a:tc>
                <a:tc>
                  <a:txBody>
                    <a:bodyPr/>
                    <a:lstStyle/>
                    <a:p>
                      <a:pPr marL="0" marR="0" algn="ctr">
                        <a:lnSpc>
                          <a:spcPct val="107000"/>
                        </a:lnSpc>
                        <a:spcBef>
                          <a:spcPts val="0"/>
                        </a:spcBef>
                        <a:spcAft>
                          <a:spcPts val="0"/>
                        </a:spcAft>
                      </a:pPr>
                      <a:r>
                        <a:rPr lang="en-US" sz="1500" dirty="0">
                          <a:solidFill>
                            <a:schemeClr val="tx1"/>
                          </a:solidFill>
                          <a:effectLst/>
                        </a:rPr>
                        <a:t>9:30-10:30</a:t>
                      </a:r>
                      <a:endParaRPr lang="en-US" sz="1000" dirty="0">
                        <a:solidFill>
                          <a:schemeClr val="tx1"/>
                        </a:solidFill>
                        <a:effectLst/>
                      </a:endParaRPr>
                    </a:p>
                    <a:p>
                      <a:pPr marL="0" marR="0" algn="ctr">
                        <a:lnSpc>
                          <a:spcPct val="107000"/>
                        </a:lnSpc>
                        <a:spcBef>
                          <a:spcPts val="0"/>
                        </a:spcBef>
                        <a:spcAft>
                          <a:spcPts val="0"/>
                        </a:spcAft>
                      </a:pPr>
                      <a:r>
                        <a:rPr lang="en-US" sz="1900" dirty="0">
                          <a:solidFill>
                            <a:schemeClr val="tx1"/>
                          </a:solidFill>
                          <a:effectLst/>
                          <a:highlight>
                            <a:srgbClr val="00FF00"/>
                          </a:highlight>
                        </a:rPr>
                        <a:t>ELA 1</a:t>
                      </a:r>
                      <a:endParaRPr lang="en-US" sz="1000" dirty="0">
                        <a:solidFill>
                          <a:schemeClr val="tx1"/>
                        </a:solidFill>
                        <a:effectLst/>
                      </a:endParaRPr>
                    </a:p>
                    <a:p>
                      <a:pPr marL="0" marR="0" algn="ctr">
                        <a:lnSpc>
                          <a:spcPct val="107000"/>
                        </a:lnSpc>
                        <a:spcBef>
                          <a:spcPts val="0"/>
                        </a:spcBef>
                        <a:spcAft>
                          <a:spcPts val="0"/>
                        </a:spcAft>
                      </a:pPr>
                      <a:r>
                        <a:rPr lang="en-US" sz="1500" dirty="0">
                          <a:solidFill>
                            <a:schemeClr val="tx1"/>
                          </a:solidFill>
                          <a:effectLst/>
                          <a:highlight>
                            <a:srgbClr val="00FFFF"/>
                          </a:highlight>
                        </a:rPr>
                        <a:t>New Skills</a:t>
                      </a:r>
                      <a:endParaRPr lang="en-US" sz="1000" dirty="0">
                        <a:solidFill>
                          <a:schemeClr val="tx1"/>
                        </a:solidFill>
                        <a:effectLst/>
                      </a:endParaRPr>
                    </a:p>
                    <a:p>
                      <a:pPr marL="0" marR="0" algn="ctr">
                        <a:lnSpc>
                          <a:spcPct val="107000"/>
                        </a:lnSpc>
                        <a:spcBef>
                          <a:spcPts val="0"/>
                        </a:spcBef>
                        <a:spcAft>
                          <a:spcPts val="0"/>
                        </a:spcAft>
                      </a:pPr>
                      <a:r>
                        <a:rPr lang="en-US" sz="1500" dirty="0">
                          <a:solidFill>
                            <a:schemeClr val="tx1"/>
                          </a:solidFill>
                          <a:effectLst/>
                          <a:highlight>
                            <a:srgbClr val="00FF00"/>
                          </a:highlight>
                        </a:rPr>
                        <a:t>Open Court</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38" marR="63538" marT="0" marB="0"/>
                </a:tc>
                <a:tc>
                  <a:txBody>
                    <a:bodyPr/>
                    <a:lstStyle/>
                    <a:p>
                      <a:pPr marL="0" marR="0">
                        <a:lnSpc>
                          <a:spcPct val="107000"/>
                        </a:lnSpc>
                        <a:spcBef>
                          <a:spcPts val="0"/>
                        </a:spcBef>
                        <a:spcAft>
                          <a:spcPts val="0"/>
                        </a:spcAft>
                      </a:pPr>
                      <a:r>
                        <a:rPr lang="en-US" sz="1500" dirty="0">
                          <a:solidFill>
                            <a:schemeClr val="tx1"/>
                          </a:solidFill>
                          <a:effectLst/>
                        </a:rPr>
                        <a:t>10:30-11:15</a:t>
                      </a:r>
                      <a:endParaRPr lang="en-US" sz="1000" dirty="0">
                        <a:solidFill>
                          <a:schemeClr val="tx1"/>
                        </a:solidFill>
                        <a:effectLst/>
                      </a:endParaRPr>
                    </a:p>
                    <a:p>
                      <a:pPr marL="0" marR="0" algn="ctr">
                        <a:lnSpc>
                          <a:spcPct val="107000"/>
                        </a:lnSpc>
                        <a:spcBef>
                          <a:spcPts val="0"/>
                        </a:spcBef>
                        <a:spcAft>
                          <a:spcPts val="0"/>
                        </a:spcAft>
                      </a:pPr>
                      <a:r>
                        <a:rPr lang="en-US" sz="1900" dirty="0">
                          <a:solidFill>
                            <a:schemeClr val="tx1"/>
                          </a:solidFill>
                          <a:effectLst/>
                          <a:highlight>
                            <a:srgbClr val="00FF00"/>
                          </a:highlight>
                        </a:rPr>
                        <a:t>ELA 2</a:t>
                      </a:r>
                      <a:endParaRPr lang="en-US" sz="1000" dirty="0">
                        <a:solidFill>
                          <a:schemeClr val="tx1"/>
                        </a:solidFill>
                        <a:effectLst/>
                      </a:endParaRPr>
                    </a:p>
                    <a:p>
                      <a:pPr marL="0" marR="0" algn="ctr">
                        <a:lnSpc>
                          <a:spcPct val="107000"/>
                        </a:lnSpc>
                        <a:spcBef>
                          <a:spcPts val="0"/>
                        </a:spcBef>
                        <a:spcAft>
                          <a:spcPts val="0"/>
                        </a:spcAft>
                      </a:pPr>
                      <a:r>
                        <a:rPr lang="en-US" sz="1700" dirty="0">
                          <a:solidFill>
                            <a:schemeClr val="tx1"/>
                          </a:solidFill>
                          <a:effectLst/>
                          <a:highlight>
                            <a:srgbClr val="FFFF00"/>
                          </a:highlight>
                        </a:rPr>
                        <a:t>Reteach</a:t>
                      </a:r>
                      <a:endParaRPr lang="en-US" sz="1000" dirty="0">
                        <a:solidFill>
                          <a:schemeClr val="tx1"/>
                        </a:solidFill>
                        <a:effectLst/>
                      </a:endParaRPr>
                    </a:p>
                    <a:p>
                      <a:pPr marL="0" marR="0" algn="ctr">
                        <a:lnSpc>
                          <a:spcPct val="107000"/>
                        </a:lnSpc>
                        <a:spcBef>
                          <a:spcPts val="0"/>
                        </a:spcBef>
                        <a:spcAft>
                          <a:spcPts val="0"/>
                        </a:spcAft>
                      </a:pPr>
                      <a:r>
                        <a:rPr lang="en-US" sz="1700" dirty="0">
                          <a:solidFill>
                            <a:schemeClr val="tx1"/>
                          </a:solidFill>
                          <a:effectLst/>
                          <a:highlight>
                            <a:srgbClr val="00FFFF"/>
                          </a:highlight>
                        </a:rPr>
                        <a:t>Writing</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38" marR="63538" marT="0" marB="0"/>
                </a:tc>
                <a:tc>
                  <a:txBody>
                    <a:bodyPr/>
                    <a:lstStyle/>
                    <a:p>
                      <a:pPr marL="0" marR="0">
                        <a:lnSpc>
                          <a:spcPct val="107000"/>
                        </a:lnSpc>
                        <a:spcBef>
                          <a:spcPts val="0"/>
                        </a:spcBef>
                        <a:spcAft>
                          <a:spcPts val="0"/>
                        </a:spcAft>
                      </a:pPr>
                      <a:r>
                        <a:rPr lang="en-US" sz="1400" dirty="0" smtClean="0">
                          <a:solidFill>
                            <a:schemeClr val="tx1"/>
                          </a:solidFill>
                          <a:effectLst/>
                        </a:rPr>
                        <a:t>11:15-11:40</a:t>
                      </a:r>
                      <a:endParaRPr lang="en-US" sz="1400" dirty="0">
                        <a:solidFill>
                          <a:schemeClr val="tx1"/>
                        </a:solidFill>
                        <a:effectLst/>
                      </a:endParaRPr>
                    </a:p>
                    <a:p>
                      <a:pPr marL="0" marR="0" algn="ctr">
                        <a:lnSpc>
                          <a:spcPct val="107000"/>
                        </a:lnSpc>
                        <a:spcBef>
                          <a:spcPts val="0"/>
                        </a:spcBef>
                        <a:spcAft>
                          <a:spcPts val="0"/>
                        </a:spcAft>
                      </a:pPr>
                      <a:r>
                        <a:rPr lang="en-US" sz="1900" dirty="0">
                          <a:solidFill>
                            <a:schemeClr val="tx1"/>
                          </a:solidFill>
                          <a:effectLst/>
                          <a:highlight>
                            <a:srgbClr val="FF0000"/>
                          </a:highlight>
                        </a:rPr>
                        <a:t>Lunch</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38" marR="63538" marT="0" marB="0"/>
                </a:tc>
                <a:tc>
                  <a:txBody>
                    <a:bodyPr/>
                    <a:lstStyle/>
                    <a:p>
                      <a:pPr marL="0" marR="0">
                        <a:lnSpc>
                          <a:spcPct val="107000"/>
                        </a:lnSpc>
                        <a:spcBef>
                          <a:spcPts val="0"/>
                        </a:spcBef>
                        <a:spcAft>
                          <a:spcPts val="0"/>
                        </a:spcAft>
                      </a:pPr>
                      <a:r>
                        <a:rPr lang="en-US" sz="1500" dirty="0">
                          <a:solidFill>
                            <a:schemeClr val="tx1"/>
                          </a:solidFill>
                          <a:effectLst/>
                        </a:rPr>
                        <a:t>12:00-12:45</a:t>
                      </a:r>
                      <a:endParaRPr lang="en-US" sz="1000" dirty="0">
                        <a:solidFill>
                          <a:schemeClr val="tx1"/>
                        </a:solidFill>
                        <a:effectLst/>
                      </a:endParaRPr>
                    </a:p>
                    <a:p>
                      <a:pPr marL="0" marR="0" algn="ctr">
                        <a:lnSpc>
                          <a:spcPct val="107000"/>
                        </a:lnSpc>
                        <a:spcBef>
                          <a:spcPts val="0"/>
                        </a:spcBef>
                        <a:spcAft>
                          <a:spcPts val="0"/>
                        </a:spcAft>
                      </a:pPr>
                      <a:r>
                        <a:rPr lang="en-US" sz="1900" dirty="0">
                          <a:solidFill>
                            <a:schemeClr val="tx1"/>
                          </a:solidFill>
                          <a:effectLst/>
                          <a:highlight>
                            <a:srgbClr val="00FF00"/>
                          </a:highlight>
                        </a:rPr>
                        <a:t>Specials</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38" marR="63538" marT="0" marB="0"/>
                </a:tc>
                <a:tc>
                  <a:txBody>
                    <a:bodyPr/>
                    <a:lstStyle/>
                    <a:p>
                      <a:pPr marL="0" marR="0" algn="ctr">
                        <a:lnSpc>
                          <a:spcPct val="107000"/>
                        </a:lnSpc>
                        <a:spcBef>
                          <a:spcPts val="0"/>
                        </a:spcBef>
                        <a:spcAft>
                          <a:spcPts val="0"/>
                        </a:spcAft>
                      </a:pPr>
                      <a:r>
                        <a:rPr lang="en-US" sz="1500" dirty="0">
                          <a:solidFill>
                            <a:schemeClr val="tx1"/>
                          </a:solidFill>
                          <a:effectLst/>
                        </a:rPr>
                        <a:t>1:00-2:00</a:t>
                      </a:r>
                      <a:endParaRPr lang="en-US" sz="1000" dirty="0">
                        <a:solidFill>
                          <a:schemeClr val="tx1"/>
                        </a:solidFill>
                        <a:effectLst/>
                      </a:endParaRPr>
                    </a:p>
                    <a:p>
                      <a:pPr marL="0" marR="0" algn="ctr">
                        <a:lnSpc>
                          <a:spcPct val="107000"/>
                        </a:lnSpc>
                        <a:spcBef>
                          <a:spcPts val="0"/>
                        </a:spcBef>
                        <a:spcAft>
                          <a:spcPts val="0"/>
                        </a:spcAft>
                      </a:pPr>
                      <a:r>
                        <a:rPr lang="en-US" sz="1500" dirty="0">
                          <a:solidFill>
                            <a:schemeClr val="tx1"/>
                          </a:solidFill>
                          <a:effectLst/>
                          <a:highlight>
                            <a:srgbClr val="00FF00"/>
                          </a:highlight>
                        </a:rPr>
                        <a:t>Math 1</a:t>
                      </a:r>
                      <a:endParaRPr lang="en-US" sz="1000" dirty="0">
                        <a:solidFill>
                          <a:schemeClr val="tx1"/>
                        </a:solidFill>
                        <a:effectLst/>
                      </a:endParaRPr>
                    </a:p>
                    <a:p>
                      <a:pPr marL="0" marR="0" algn="ctr">
                        <a:lnSpc>
                          <a:spcPct val="107000"/>
                        </a:lnSpc>
                        <a:spcBef>
                          <a:spcPts val="0"/>
                        </a:spcBef>
                        <a:spcAft>
                          <a:spcPts val="0"/>
                        </a:spcAft>
                      </a:pPr>
                      <a:r>
                        <a:rPr lang="en-US" sz="1500" dirty="0">
                          <a:solidFill>
                            <a:schemeClr val="tx1"/>
                          </a:solidFill>
                          <a:effectLst/>
                          <a:highlight>
                            <a:srgbClr val="FFFF00"/>
                          </a:highlight>
                        </a:rPr>
                        <a:t>New Skills</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38" marR="63538" marT="0" marB="0"/>
                </a:tc>
                <a:extLst>
                  <a:ext uri="{0D108BD9-81ED-4DB2-BD59-A6C34878D82A}">
                    <a16:rowId xmlns:a16="http://schemas.microsoft.com/office/drawing/2014/main" val="333626234"/>
                  </a:ext>
                </a:extLst>
              </a:tr>
            </a:tbl>
          </a:graphicData>
        </a:graphic>
      </p:graphicFrame>
      <p:sp>
        <p:nvSpPr>
          <p:cNvPr id="4" name="Rectangle 1"/>
          <p:cNvSpPr>
            <a:spLocks noChangeArrowheads="1"/>
          </p:cNvSpPr>
          <p:nvPr/>
        </p:nvSpPr>
        <p:spPr bwMode="auto">
          <a:xfrm>
            <a:off x="147145" y="3491959"/>
            <a:ext cx="8908612" cy="584775"/>
          </a:xfrm>
          <a:prstGeom prst="rect">
            <a:avLst/>
          </a:prstGeom>
          <a:solidFill>
            <a:schemeClr val="accent4"/>
          </a:solid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smtClean="0">
                <a:ln>
                  <a:noFill/>
                </a:ln>
                <a:solidFill>
                  <a:schemeClr val="tx1"/>
                </a:solidFill>
                <a:effectLst/>
                <a:latin typeface="Bubblegum Sans" panose="020B0604020202020204" charset="0"/>
                <a:ea typeface="Calibri" panose="020F0502020204030204" pitchFamily="34" charset="0"/>
                <a:cs typeface="Times New Roman" panose="02020603050405020304" pitchFamily="18" charset="0"/>
              </a:rPr>
              <a:t>Never Stop Learning!</a:t>
            </a:r>
            <a:endParaRPr kumimoji="0" lang="en-US" altLang="en-US" sz="3200" b="0" i="0" u="none" strike="noStrike" cap="none" normalizeH="0" baseline="0" dirty="0" smtClean="0">
              <a:ln>
                <a:noFill/>
              </a:ln>
              <a:solidFill>
                <a:schemeClr val="tx1"/>
              </a:solidFill>
              <a:effectLst/>
              <a:latin typeface="Bubblegum Sans" panose="020B0604020202020204" charset="0"/>
            </a:endParaRPr>
          </a:p>
        </p:txBody>
      </p:sp>
    </p:spTree>
    <p:extLst>
      <p:ext uri="{BB962C8B-B14F-4D97-AF65-F5344CB8AC3E}">
        <p14:creationId xmlns:p14="http://schemas.microsoft.com/office/powerpoint/2010/main" val="1597946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idx="4294967295"/>
          </p:nvPr>
        </p:nvSpPr>
        <p:spPr>
          <a:xfrm>
            <a:off x="311700" y="0"/>
            <a:ext cx="8520600" cy="572700"/>
          </a:xfrm>
          <a:prstGeom prst="rect">
            <a:avLst/>
          </a:prstGeom>
          <a:noFill/>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solidFill>
                  <a:schemeClr val="tx1"/>
                </a:solidFill>
                <a:latin typeface="Bubblegum Sans"/>
                <a:ea typeface="Bubblegum Sans"/>
                <a:cs typeface="Bubblegum Sans"/>
                <a:sym typeface="Bubblegum Sans"/>
              </a:rPr>
              <a:t>Expectations</a:t>
            </a:r>
            <a:endParaRPr sz="4400" dirty="0">
              <a:solidFill>
                <a:schemeClr val="tx1"/>
              </a:solidFill>
              <a:latin typeface="Bubblegum Sans"/>
              <a:ea typeface="Bubblegum Sans"/>
              <a:cs typeface="Bubblegum Sans"/>
              <a:sym typeface="Bubblegum Sans"/>
            </a:endParaRPr>
          </a:p>
        </p:txBody>
      </p:sp>
      <p:sp>
        <p:nvSpPr>
          <p:cNvPr id="69" name="Google Shape;69;p15"/>
          <p:cNvSpPr txBox="1">
            <a:spLocks noGrp="1"/>
          </p:cNvSpPr>
          <p:nvPr>
            <p:ph type="body" idx="4294967295"/>
          </p:nvPr>
        </p:nvSpPr>
        <p:spPr>
          <a:xfrm>
            <a:off x="311700" y="984309"/>
            <a:ext cx="8520600" cy="3503608"/>
          </a:xfrm>
          <a:prstGeom prst="rect">
            <a:avLst/>
          </a:prstGeom>
          <a:solidFill>
            <a:schemeClr val="accent4"/>
          </a:solidFill>
          <a:ln w="57150">
            <a:solidFill>
              <a:schemeClr val="accent5">
                <a:lumMod val="60000"/>
                <a:lumOff val="40000"/>
              </a:schemeClr>
            </a:solidFill>
          </a:ln>
        </p:spPr>
        <p:txBody>
          <a:bodyPr spcFirstLastPara="1" wrap="square" lIns="91425" tIns="91425" rIns="91425" bIns="91425" anchor="t" anchorCtr="0">
            <a:noAutofit/>
          </a:bodyPr>
          <a:lstStyle/>
          <a:p>
            <a:pPr marL="457200" lvl="0" indent="-323850" algn="l" rtl="0">
              <a:spcBef>
                <a:spcPts val="0"/>
              </a:spcBef>
              <a:spcAft>
                <a:spcPts val="0"/>
              </a:spcAft>
              <a:buSzPts val="1500"/>
              <a:buFont typeface="Bubblegum Sans"/>
              <a:buChar char="❖"/>
            </a:pPr>
            <a:r>
              <a:rPr lang="en" sz="2400" dirty="0">
                <a:latin typeface="Bubblegum Sans"/>
                <a:ea typeface="Bubblegum Sans"/>
                <a:cs typeface="Bubblegum Sans"/>
                <a:sym typeface="Bubblegum Sans"/>
              </a:rPr>
              <a:t>Students are expected to be present and on time for school daily.</a:t>
            </a:r>
            <a:endParaRPr sz="2400" dirty="0">
              <a:latin typeface="Bubblegum Sans"/>
              <a:ea typeface="Bubblegum Sans"/>
              <a:cs typeface="Bubblegum Sans"/>
              <a:sym typeface="Bubblegum Sans"/>
            </a:endParaRPr>
          </a:p>
          <a:p>
            <a:pPr marL="457200" lvl="0" indent="-368300" algn="l" rtl="0">
              <a:spcBef>
                <a:spcPts val="0"/>
              </a:spcBef>
              <a:spcAft>
                <a:spcPts val="0"/>
              </a:spcAft>
              <a:buSzPts val="2200"/>
              <a:buFont typeface="Bubblegum Sans"/>
              <a:buChar char="❖"/>
            </a:pPr>
            <a:r>
              <a:rPr lang="en" sz="2400" dirty="0">
                <a:latin typeface="Bubblegum Sans"/>
                <a:ea typeface="Bubblegum Sans"/>
                <a:cs typeface="Bubblegum Sans"/>
                <a:sym typeface="Bubblegum Sans"/>
              </a:rPr>
              <a:t>Students are expected to be prepared for daily for class.</a:t>
            </a:r>
            <a:endParaRPr sz="2400" dirty="0">
              <a:latin typeface="Bubblegum Sans"/>
              <a:ea typeface="Bubblegum Sans"/>
              <a:cs typeface="Bubblegum Sans"/>
              <a:sym typeface="Bubblegum Sans"/>
            </a:endParaRPr>
          </a:p>
          <a:p>
            <a:pPr marL="457200" lvl="0" indent="-368300" algn="l" rtl="0">
              <a:spcBef>
                <a:spcPts val="0"/>
              </a:spcBef>
              <a:spcAft>
                <a:spcPts val="0"/>
              </a:spcAft>
              <a:buSzPts val="2200"/>
              <a:buFont typeface="Bubblegum Sans"/>
              <a:buChar char="❖"/>
            </a:pPr>
            <a:r>
              <a:rPr lang="en" sz="2400" dirty="0">
                <a:latin typeface="Bubblegum Sans"/>
                <a:ea typeface="Bubblegum Sans"/>
                <a:cs typeface="Bubblegum Sans"/>
                <a:sym typeface="Bubblegum Sans"/>
              </a:rPr>
              <a:t>Students are expected to respect themselves and others.</a:t>
            </a:r>
            <a:endParaRPr sz="2400" dirty="0">
              <a:latin typeface="Bubblegum Sans"/>
              <a:ea typeface="Bubblegum Sans"/>
              <a:cs typeface="Bubblegum Sans"/>
              <a:sym typeface="Bubblegum Sans"/>
            </a:endParaRPr>
          </a:p>
          <a:p>
            <a:pPr marL="457200" lvl="0" indent="-368300" algn="l" rtl="0">
              <a:spcBef>
                <a:spcPts val="0"/>
              </a:spcBef>
              <a:spcAft>
                <a:spcPts val="0"/>
              </a:spcAft>
              <a:buSzPts val="2200"/>
              <a:buFont typeface="Bubblegum Sans"/>
              <a:buChar char="❖"/>
            </a:pPr>
            <a:r>
              <a:rPr lang="en" sz="2400" dirty="0">
                <a:latin typeface="Bubblegum Sans"/>
                <a:ea typeface="Bubblegum Sans"/>
                <a:cs typeface="Bubblegum Sans"/>
                <a:sym typeface="Bubblegum Sans"/>
              </a:rPr>
              <a:t>Students are expected to put forth their best effort.</a:t>
            </a:r>
            <a:endParaRPr sz="2400" dirty="0">
              <a:latin typeface="Bubblegum Sans"/>
              <a:ea typeface="Bubblegum Sans"/>
              <a:cs typeface="Bubblegum Sans"/>
              <a:sym typeface="Bubblegum Sans"/>
            </a:endParaRPr>
          </a:p>
          <a:p>
            <a:pPr marL="457200" lvl="0" indent="-368300" algn="l" rtl="0">
              <a:spcBef>
                <a:spcPts val="0"/>
              </a:spcBef>
              <a:spcAft>
                <a:spcPts val="0"/>
              </a:spcAft>
              <a:buSzPts val="2200"/>
              <a:buFont typeface="Bubblegum Sans"/>
              <a:buChar char="❖"/>
            </a:pPr>
            <a:r>
              <a:rPr lang="en" sz="2400" dirty="0">
                <a:latin typeface="Bubblegum Sans"/>
                <a:ea typeface="Bubblegum Sans"/>
                <a:cs typeface="Bubblegum Sans"/>
                <a:sym typeface="Bubblegum Sans"/>
              </a:rPr>
              <a:t>Students are expected to follow classroom rules and procedures.</a:t>
            </a:r>
            <a:endParaRPr sz="2400" dirty="0">
              <a:latin typeface="Bubblegum Sans"/>
              <a:ea typeface="Bubblegum Sans"/>
              <a:cs typeface="Bubblegum Sans"/>
              <a:sym typeface="Bubblegum Sans"/>
            </a:endParaRPr>
          </a:p>
          <a:p>
            <a:pPr marL="457200" lvl="0" indent="-368300" algn="l" rtl="0">
              <a:spcBef>
                <a:spcPts val="0"/>
              </a:spcBef>
              <a:spcAft>
                <a:spcPts val="0"/>
              </a:spcAft>
              <a:buSzPts val="2200"/>
              <a:buFont typeface="Bubblegum Sans"/>
              <a:buChar char="❖"/>
            </a:pPr>
            <a:r>
              <a:rPr lang="en" sz="2400" dirty="0">
                <a:latin typeface="Bubblegum Sans"/>
                <a:ea typeface="Bubblegum Sans"/>
                <a:cs typeface="Bubblegum Sans"/>
                <a:sym typeface="Bubblegum Sans"/>
              </a:rPr>
              <a:t>Students are expected to take responsibility for their learning and their actions.</a:t>
            </a:r>
            <a:endParaRPr sz="2400" dirty="0">
              <a:latin typeface="Bubblegum Sans"/>
              <a:ea typeface="Bubblegum Sans"/>
              <a:cs typeface="Bubblegum Sans"/>
              <a:sym typeface="Bubblegum Sans"/>
            </a:endParaRPr>
          </a:p>
          <a:p>
            <a:pPr marL="457200" lvl="0" indent="-368300" algn="l" rtl="0">
              <a:spcBef>
                <a:spcPts val="0"/>
              </a:spcBef>
              <a:spcAft>
                <a:spcPts val="0"/>
              </a:spcAft>
              <a:buSzPts val="2200"/>
              <a:buFont typeface="Bubblegum Sans"/>
              <a:buChar char="❖"/>
            </a:pPr>
            <a:r>
              <a:rPr lang="en" sz="2400" dirty="0">
                <a:latin typeface="Bubblegum Sans"/>
                <a:ea typeface="Bubblegum Sans"/>
                <a:cs typeface="Bubblegum Sans"/>
                <a:sym typeface="Bubblegum Sans"/>
              </a:rPr>
              <a:t>Students are expected to be positive at all times.</a:t>
            </a:r>
            <a:endParaRPr sz="2400" dirty="0">
              <a:latin typeface="Bubblegum Sans"/>
              <a:ea typeface="Bubblegum Sans"/>
              <a:cs typeface="Bubblegum Sans"/>
              <a:sym typeface="Bubblegum San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272" y="0"/>
            <a:ext cx="8520600" cy="714703"/>
          </a:xfrm>
        </p:spPr>
        <p:txBody>
          <a:bodyPr>
            <a:noAutofit/>
          </a:bodyPr>
          <a:lstStyle/>
          <a:p>
            <a:pPr algn="ctr"/>
            <a:r>
              <a:rPr lang="en-US" sz="4400" b="1" dirty="0" smtClean="0">
                <a:latin typeface="Bubblegum Sans" panose="020B0604020202020204" charset="0"/>
              </a:rPr>
              <a:t>Classwork and Homework</a:t>
            </a:r>
            <a:endParaRPr lang="en-US" sz="4400" b="1" dirty="0">
              <a:latin typeface="Bubblegum Sans" panose="020B0604020202020204" charset="0"/>
            </a:endParaRPr>
          </a:p>
        </p:txBody>
      </p:sp>
      <p:sp>
        <p:nvSpPr>
          <p:cNvPr id="3" name="Text Placeholder 2"/>
          <p:cNvSpPr>
            <a:spLocks noGrp="1"/>
          </p:cNvSpPr>
          <p:nvPr>
            <p:ph type="body" idx="1"/>
          </p:nvPr>
        </p:nvSpPr>
        <p:spPr>
          <a:xfrm>
            <a:off x="262759" y="987972"/>
            <a:ext cx="4048841" cy="3580903"/>
          </a:xfrm>
          <a:solidFill>
            <a:schemeClr val="accent4"/>
          </a:solidFill>
          <a:ln w="38100">
            <a:solidFill>
              <a:schemeClr val="accent5">
                <a:lumMod val="60000"/>
                <a:lumOff val="40000"/>
              </a:schemeClr>
            </a:solidFill>
          </a:ln>
        </p:spPr>
        <p:txBody>
          <a:bodyPr>
            <a:normAutofit/>
          </a:bodyPr>
          <a:lstStyle/>
          <a:p>
            <a:pPr marL="139700" indent="0" algn="ctr">
              <a:buNone/>
            </a:pPr>
            <a:r>
              <a:rPr lang="en-US" sz="2000" b="1" dirty="0" smtClean="0">
                <a:solidFill>
                  <a:schemeClr val="tx1"/>
                </a:solidFill>
                <a:latin typeface="Bell MT" panose="02020503060305020303" pitchFamily="18" charset="0"/>
              </a:rPr>
              <a:t>Classwork</a:t>
            </a:r>
          </a:p>
          <a:p>
            <a:pPr marL="139700" indent="0">
              <a:buNone/>
            </a:pPr>
            <a:r>
              <a:rPr lang="en-US" sz="1600" b="1" dirty="0" smtClean="0">
                <a:solidFill>
                  <a:schemeClr val="tx1"/>
                </a:solidFill>
                <a:latin typeface="Bell MT" panose="02020503060305020303" pitchFamily="18" charset="0"/>
              </a:rPr>
              <a:t>Classwork assignments are given throughout the day during school day instructional hours.</a:t>
            </a:r>
          </a:p>
          <a:p>
            <a:pPr marL="139700" indent="0">
              <a:buNone/>
            </a:pPr>
            <a:r>
              <a:rPr lang="en-US" sz="1600" b="1" dirty="0" smtClean="0">
                <a:solidFill>
                  <a:schemeClr val="tx1"/>
                </a:solidFill>
                <a:latin typeface="Bell MT" panose="02020503060305020303" pitchFamily="18" charset="0"/>
              </a:rPr>
              <a:t>Students are expected to complete all assignments during this time. Students who need and require extended time are provided an opportunity to complete assignments. Students who require additional help on assignments are helped individually by the teacher or the para. </a:t>
            </a:r>
            <a:endParaRPr lang="en-US" sz="1600" b="1" dirty="0">
              <a:solidFill>
                <a:schemeClr val="tx1"/>
              </a:solidFill>
              <a:latin typeface="Bell MT" panose="02020503060305020303" pitchFamily="18" charset="0"/>
            </a:endParaRPr>
          </a:p>
        </p:txBody>
      </p:sp>
      <p:sp>
        <p:nvSpPr>
          <p:cNvPr id="4" name="Text Placeholder 3"/>
          <p:cNvSpPr>
            <a:spLocks noGrp="1"/>
          </p:cNvSpPr>
          <p:nvPr>
            <p:ph type="body" idx="2"/>
          </p:nvPr>
        </p:nvSpPr>
        <p:spPr>
          <a:xfrm>
            <a:off x="4645572" y="987972"/>
            <a:ext cx="4186728" cy="3580903"/>
          </a:xfrm>
          <a:solidFill>
            <a:schemeClr val="accent5">
              <a:lumMod val="60000"/>
              <a:lumOff val="40000"/>
            </a:schemeClr>
          </a:solidFill>
          <a:ln w="38100">
            <a:solidFill>
              <a:schemeClr val="accent4">
                <a:lumMod val="75000"/>
              </a:schemeClr>
            </a:solidFill>
          </a:ln>
        </p:spPr>
        <p:txBody>
          <a:bodyPr>
            <a:normAutofit/>
          </a:bodyPr>
          <a:lstStyle/>
          <a:p>
            <a:pPr marL="139700" indent="0" algn="ctr">
              <a:buNone/>
            </a:pPr>
            <a:r>
              <a:rPr lang="en-US" sz="2000" b="1" dirty="0" smtClean="0">
                <a:solidFill>
                  <a:schemeClr val="tx1"/>
                </a:solidFill>
                <a:latin typeface="Bell MT" panose="02020503060305020303" pitchFamily="18" charset="0"/>
              </a:rPr>
              <a:t>Homework</a:t>
            </a:r>
          </a:p>
          <a:p>
            <a:pPr marL="139700" indent="0">
              <a:buNone/>
            </a:pPr>
            <a:r>
              <a:rPr lang="en-US" sz="1700" b="1" dirty="0" smtClean="0">
                <a:solidFill>
                  <a:schemeClr val="tx1"/>
                </a:solidFill>
                <a:latin typeface="Bell MT" panose="02020503060305020303" pitchFamily="18" charset="0"/>
              </a:rPr>
              <a:t>Homework is assigned at the discretion of the teacher. Homework may or may not be given daily. However, students are expected to return all assigned homework as requested by the teacher. Grades are given for homework, so it is imperative to complete all homework assignments. </a:t>
            </a:r>
            <a:endParaRPr lang="en-US" sz="1700" b="1" dirty="0">
              <a:solidFill>
                <a:schemeClr val="tx1"/>
              </a:solidFill>
              <a:latin typeface="Bell MT" panose="02020503060305020303" pitchFamily="18" charset="0"/>
            </a:endParaRPr>
          </a:p>
        </p:txBody>
      </p:sp>
    </p:spTree>
    <p:extLst>
      <p:ext uri="{BB962C8B-B14F-4D97-AF65-F5344CB8AC3E}">
        <p14:creationId xmlns:p14="http://schemas.microsoft.com/office/powerpoint/2010/main" val="1261177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0"/>
            <a:ext cx="8520600" cy="572700"/>
          </a:xfrm>
        </p:spPr>
        <p:txBody>
          <a:bodyPr>
            <a:noAutofit/>
          </a:bodyPr>
          <a:lstStyle/>
          <a:p>
            <a:pPr algn="ctr"/>
            <a:r>
              <a:rPr lang="en-US" sz="5400" b="1" dirty="0" smtClean="0">
                <a:latin typeface="Bell MT" panose="02020503060305020303" pitchFamily="18" charset="0"/>
              </a:rPr>
              <a:t>Monday Folders</a:t>
            </a:r>
            <a:endParaRPr lang="en-US" sz="5400" b="1" dirty="0">
              <a:latin typeface="Bell MT" panose="02020503060305020303" pitchFamily="18" charset="0"/>
            </a:endParaRPr>
          </a:p>
        </p:txBody>
      </p:sp>
      <p:sp>
        <p:nvSpPr>
          <p:cNvPr id="3" name="Text Placeholder 2"/>
          <p:cNvSpPr>
            <a:spLocks noGrp="1"/>
          </p:cNvSpPr>
          <p:nvPr>
            <p:ph type="body" idx="1"/>
          </p:nvPr>
        </p:nvSpPr>
        <p:spPr>
          <a:xfrm>
            <a:off x="311700" y="1152475"/>
            <a:ext cx="8520600" cy="3104215"/>
          </a:xfrm>
          <a:solidFill>
            <a:srgbClr val="FFC000"/>
          </a:solidFill>
          <a:ln w="57150">
            <a:solidFill>
              <a:srgbClr val="002060"/>
            </a:solidFill>
          </a:ln>
        </p:spPr>
        <p:txBody>
          <a:bodyPr>
            <a:normAutofit/>
          </a:bodyPr>
          <a:lstStyle/>
          <a:p>
            <a:pPr marL="114300" indent="0">
              <a:buNone/>
            </a:pPr>
            <a:r>
              <a:rPr lang="en-US" sz="2000" b="1" dirty="0" smtClean="0">
                <a:solidFill>
                  <a:schemeClr val="tx1"/>
                </a:solidFill>
                <a:latin typeface="Bell MT" panose="02020503060305020303" pitchFamily="18" charset="0"/>
              </a:rPr>
              <a:t>Monday folders are sent home every Monday. If your students does not bring home a Monday folder please reach out to the teacher. Monday folders normally include any written communications from the school or the teacher. The folder should also include some graded work. Ticking for Fluency is also normally in the folder. Please take a few minutes to complete the ticking for fluency nightly with your student. We are trying to build sight word recognition, vocabulary, fluency, and comprehension in reading with each student. </a:t>
            </a:r>
            <a:endParaRPr lang="en-US" sz="2000" b="1" dirty="0">
              <a:solidFill>
                <a:schemeClr val="tx1"/>
              </a:solidFill>
              <a:latin typeface="Bell MT" panose="02020503060305020303" pitchFamily="18" charset="0"/>
            </a:endParaRPr>
          </a:p>
        </p:txBody>
      </p:sp>
    </p:spTree>
    <p:extLst>
      <p:ext uri="{BB962C8B-B14F-4D97-AF65-F5344CB8AC3E}">
        <p14:creationId xmlns:p14="http://schemas.microsoft.com/office/powerpoint/2010/main" val="1135359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2" name="TextBox 1"/>
          <p:cNvSpPr txBox="1"/>
          <p:nvPr/>
        </p:nvSpPr>
        <p:spPr>
          <a:xfrm>
            <a:off x="2134049" y="0"/>
            <a:ext cx="4708340" cy="707886"/>
          </a:xfrm>
          <a:prstGeom prst="rect">
            <a:avLst/>
          </a:prstGeom>
          <a:noFill/>
        </p:spPr>
        <p:txBody>
          <a:bodyPr wrap="none" rtlCol="0">
            <a:spAutoFit/>
          </a:bodyPr>
          <a:lstStyle/>
          <a:p>
            <a:pPr algn="ctr"/>
            <a:r>
              <a:rPr lang="en-US" sz="4000" b="1" dirty="0" smtClean="0">
                <a:latin typeface="Bubblegum Sans" panose="020B0604020202020204" charset="0"/>
              </a:rPr>
              <a:t>Parent Resource Center</a:t>
            </a:r>
            <a:endParaRPr lang="en-US" sz="4000" b="1" dirty="0">
              <a:latin typeface="Bubblegum Sans" panose="020B0604020202020204" charset="0"/>
            </a:endParaRPr>
          </a:p>
        </p:txBody>
      </p:sp>
      <p:sp>
        <p:nvSpPr>
          <p:cNvPr id="3" name="TextBox 2"/>
          <p:cNvSpPr txBox="1"/>
          <p:nvPr/>
        </p:nvSpPr>
        <p:spPr>
          <a:xfrm>
            <a:off x="525518" y="1166649"/>
            <a:ext cx="8366233" cy="3139321"/>
          </a:xfrm>
          <a:prstGeom prst="rect">
            <a:avLst/>
          </a:prstGeom>
          <a:solidFill>
            <a:srgbClr val="002060"/>
          </a:solidFill>
          <a:ln w="57150">
            <a:solidFill>
              <a:schemeClr val="accent6">
                <a:lumMod val="50000"/>
              </a:schemeClr>
            </a:solidFill>
          </a:ln>
        </p:spPr>
        <p:txBody>
          <a:bodyPr wrap="square" rtlCol="0">
            <a:spAutoFit/>
          </a:bodyPr>
          <a:lstStyle/>
          <a:p>
            <a:r>
              <a:rPr lang="en-US" sz="2200" b="1" dirty="0">
                <a:solidFill>
                  <a:schemeClr val="accent4">
                    <a:lumMod val="60000"/>
                    <a:lumOff val="40000"/>
                  </a:schemeClr>
                </a:solidFill>
                <a:latin typeface="Bell MT" panose="02020503060305020303" pitchFamily="18" charset="0"/>
              </a:rPr>
              <a:t>At Fairview Elementary School, you are encouraged to become an active participant in your child’s education.  We invite you to visit our Family Resource Center, room 402, to have access to materials to help support your child’s academic success.  From leveled read along books to learning games, we feel certain that you will find something useful for working with your child at home.  The Family Resource Center is opened on school days from 8:00 – 2:00 pm.  If you are unable to visit during these hours, please contact Ms. Campbell for an alternate appointment</a:t>
            </a:r>
            <a:r>
              <a:rPr lang="en-US" sz="2200" b="1" dirty="0">
                <a:solidFill>
                  <a:schemeClr val="accent4">
                    <a:lumMod val="60000"/>
                    <a:lumOff val="40000"/>
                  </a:schemeClr>
                </a:solidFill>
              </a:rPr>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311700" y="-1524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5400" dirty="0" smtClean="0">
                <a:solidFill>
                  <a:schemeClr val="tx1"/>
                </a:solidFill>
                <a:latin typeface="Bubblegum Sans"/>
                <a:ea typeface="Bubblegum Sans"/>
                <a:cs typeface="Bubblegum Sans"/>
                <a:sym typeface="Bubblegum Sans"/>
              </a:rPr>
              <a:t>Curriculum/ELA</a:t>
            </a:r>
            <a:endParaRPr sz="5400" dirty="0">
              <a:solidFill>
                <a:schemeClr val="tx1"/>
              </a:solidFill>
              <a:latin typeface="Bubblegum Sans"/>
              <a:ea typeface="Bubblegum Sans"/>
              <a:cs typeface="Bubblegum Sans"/>
              <a:sym typeface="Bubblegum Sans"/>
            </a:endParaRPr>
          </a:p>
          <a:p>
            <a:pPr marL="0" lvl="0" indent="0" algn="l" rtl="0">
              <a:spcBef>
                <a:spcPts val="0"/>
              </a:spcBef>
              <a:spcAft>
                <a:spcPts val="0"/>
              </a:spcAft>
              <a:buSzPts val="990"/>
              <a:buNone/>
            </a:pPr>
            <a:endParaRPr sz="3320" dirty="0">
              <a:latin typeface="Bubblegum Sans"/>
              <a:ea typeface="Bubblegum Sans"/>
              <a:cs typeface="Bubblegum Sans"/>
              <a:sym typeface="Bubblegum Sans"/>
            </a:endParaRPr>
          </a:p>
        </p:txBody>
      </p:sp>
      <p:sp>
        <p:nvSpPr>
          <p:cNvPr id="92" name="Google Shape;92;p19"/>
          <p:cNvSpPr txBox="1">
            <a:spLocks noGrp="1"/>
          </p:cNvSpPr>
          <p:nvPr>
            <p:ph type="body" idx="1"/>
          </p:nvPr>
        </p:nvSpPr>
        <p:spPr>
          <a:xfrm>
            <a:off x="210207" y="1076275"/>
            <a:ext cx="8765627" cy="2949187"/>
          </a:xfrm>
          <a:prstGeom prst="rect">
            <a:avLst/>
          </a:prstGeom>
          <a:solidFill>
            <a:schemeClr val="accent5">
              <a:lumMod val="40000"/>
              <a:lumOff val="60000"/>
            </a:schemeClr>
          </a:solidFill>
          <a:ln w="57150">
            <a:solidFill>
              <a:schemeClr val="accent6"/>
            </a:solidFill>
          </a:ln>
        </p:spPr>
        <p:txBody>
          <a:bodyPr spcFirstLastPara="1" wrap="square" lIns="91425" tIns="91425" rIns="91425" bIns="91425" anchor="t" anchorCtr="0">
            <a:normAutofit fontScale="47500" lnSpcReduction="20000"/>
          </a:bodyPr>
          <a:lstStyle/>
          <a:p>
            <a:pPr marL="0" lvl="0" indent="0" algn="ctr">
              <a:spcBef>
                <a:spcPts val="1200"/>
              </a:spcBef>
              <a:spcAft>
                <a:spcPts val="1200"/>
              </a:spcAft>
              <a:buNone/>
            </a:pPr>
            <a:r>
              <a:rPr lang="en-US" sz="3600" b="1" dirty="0">
                <a:solidFill>
                  <a:schemeClr val="accent5"/>
                </a:solidFill>
                <a:latin typeface="Bell MT" panose="02020503060305020303" pitchFamily="18" charset="0"/>
              </a:rPr>
              <a:t>English, Language Arts, and </a:t>
            </a:r>
            <a:r>
              <a:rPr lang="en-US" sz="3600" b="1" dirty="0" smtClean="0">
                <a:solidFill>
                  <a:schemeClr val="accent5"/>
                </a:solidFill>
                <a:latin typeface="Bell MT" panose="02020503060305020303" pitchFamily="18" charset="0"/>
              </a:rPr>
              <a:t>Reading</a:t>
            </a:r>
          </a:p>
          <a:p>
            <a:pPr marL="0" lvl="0" indent="0" algn="ctr">
              <a:spcBef>
                <a:spcPts val="1200"/>
              </a:spcBef>
              <a:spcAft>
                <a:spcPts val="1200"/>
              </a:spcAft>
              <a:buNone/>
            </a:pPr>
            <a:r>
              <a:rPr lang="en-US" sz="3600" b="1" dirty="0" smtClean="0">
                <a:solidFill>
                  <a:srgbClr val="FF0000"/>
                </a:solidFill>
                <a:latin typeface="Bell MT" panose="02020503060305020303" pitchFamily="18" charset="0"/>
              </a:rPr>
              <a:t>Story </a:t>
            </a:r>
            <a:r>
              <a:rPr lang="en-US" sz="3600" b="1" dirty="0">
                <a:solidFill>
                  <a:srgbClr val="FF0000"/>
                </a:solidFill>
                <a:latin typeface="Bell MT" panose="02020503060305020303" pitchFamily="18" charset="0"/>
              </a:rPr>
              <a:t>Elements: Characters, Settings, Major Events, Key </a:t>
            </a:r>
            <a:r>
              <a:rPr lang="en-US" sz="3600" b="1" dirty="0" smtClean="0">
                <a:solidFill>
                  <a:srgbClr val="FF0000"/>
                </a:solidFill>
                <a:latin typeface="Bell MT" panose="02020503060305020303" pitchFamily="18" charset="0"/>
              </a:rPr>
              <a:t>Details</a:t>
            </a:r>
          </a:p>
          <a:p>
            <a:pPr marL="0" lvl="0" indent="0" algn="ctr">
              <a:spcBef>
                <a:spcPts val="1200"/>
              </a:spcBef>
              <a:spcAft>
                <a:spcPts val="1200"/>
              </a:spcAft>
              <a:buNone/>
            </a:pPr>
            <a:r>
              <a:rPr lang="en-US" sz="3600" b="1" dirty="0">
                <a:solidFill>
                  <a:schemeClr val="accent5">
                    <a:lumMod val="75000"/>
                  </a:schemeClr>
                </a:solidFill>
                <a:latin typeface="Bell MT" panose="02020503060305020303" pitchFamily="18" charset="0"/>
              </a:rPr>
              <a:t>Writing: Opinion, Informative, and Narrative </a:t>
            </a:r>
            <a:r>
              <a:rPr lang="en-US" sz="3600" b="1" dirty="0" smtClean="0">
                <a:solidFill>
                  <a:schemeClr val="accent5">
                    <a:lumMod val="75000"/>
                  </a:schemeClr>
                </a:solidFill>
                <a:latin typeface="Bell MT" panose="02020503060305020303" pitchFamily="18" charset="0"/>
              </a:rPr>
              <a:t>Writings</a:t>
            </a:r>
          </a:p>
          <a:p>
            <a:pPr marL="0" lvl="0" indent="0" algn="ctr">
              <a:spcBef>
                <a:spcPts val="1200"/>
              </a:spcBef>
              <a:spcAft>
                <a:spcPts val="1200"/>
              </a:spcAft>
              <a:buNone/>
            </a:pPr>
            <a:r>
              <a:rPr lang="en-US" sz="3600" b="1" dirty="0">
                <a:solidFill>
                  <a:schemeClr val="tx1"/>
                </a:solidFill>
                <a:latin typeface="Bell MT" panose="02020503060305020303" pitchFamily="18" charset="0"/>
              </a:rPr>
              <a:t>Compare and Contrast</a:t>
            </a:r>
            <a:endParaRPr lang="en-US" sz="3600" b="1" dirty="0" smtClean="0">
              <a:solidFill>
                <a:schemeClr val="tx1"/>
              </a:solidFill>
              <a:latin typeface="Bell MT" panose="02020503060305020303" pitchFamily="18" charset="0"/>
            </a:endParaRPr>
          </a:p>
          <a:p>
            <a:pPr marL="0" lvl="0" indent="0" algn="ctr">
              <a:spcBef>
                <a:spcPts val="1200"/>
              </a:spcBef>
              <a:spcAft>
                <a:spcPts val="1200"/>
              </a:spcAft>
              <a:buNone/>
            </a:pPr>
            <a:r>
              <a:rPr lang="fr-FR" sz="3600" b="1" dirty="0" smtClean="0">
                <a:solidFill>
                  <a:srgbClr val="FF0000"/>
                </a:solidFill>
                <a:latin typeface="Bell MT" panose="02020503060305020303" pitchFamily="18" charset="0"/>
              </a:rPr>
              <a:t>Punctuation</a:t>
            </a:r>
            <a:r>
              <a:rPr lang="fr-FR" sz="3600" b="1" dirty="0">
                <a:solidFill>
                  <a:srgbClr val="FF0000"/>
                </a:solidFill>
                <a:latin typeface="Bell MT" panose="02020503060305020303" pitchFamily="18" charset="0"/>
              </a:rPr>
              <a:t>, Capitalization, Sentence Structure, Syllables, </a:t>
            </a:r>
            <a:r>
              <a:rPr lang="fr-FR" sz="3600" b="1" dirty="0" smtClean="0">
                <a:solidFill>
                  <a:srgbClr val="FF0000"/>
                </a:solidFill>
                <a:latin typeface="Bell MT" panose="02020503060305020303" pitchFamily="18" charset="0"/>
              </a:rPr>
              <a:t>Sounds</a:t>
            </a:r>
            <a:r>
              <a:rPr lang="fr-FR" sz="3600" b="1" dirty="0">
                <a:solidFill>
                  <a:srgbClr val="FF0000"/>
                </a:solidFill>
                <a:latin typeface="Bell MT" panose="02020503060305020303" pitchFamily="18" charset="0"/>
              </a:rPr>
              <a:t>, </a:t>
            </a:r>
            <a:r>
              <a:rPr lang="fr-FR" sz="3600" b="1" dirty="0" smtClean="0">
                <a:solidFill>
                  <a:srgbClr val="FF0000"/>
                </a:solidFill>
                <a:latin typeface="Bell MT" panose="02020503060305020303" pitchFamily="18" charset="0"/>
              </a:rPr>
              <a:t>Phonics</a:t>
            </a:r>
          </a:p>
          <a:p>
            <a:pPr marL="0" lvl="0" indent="0" algn="ctr">
              <a:spcBef>
                <a:spcPts val="1200"/>
              </a:spcBef>
              <a:spcAft>
                <a:spcPts val="1200"/>
              </a:spcAft>
              <a:buNone/>
            </a:pPr>
            <a:endParaRPr b="1" dirty="0">
              <a:solidFill>
                <a:srgbClr val="FF0000"/>
              </a:solidFill>
              <a:latin typeface="Bubblegum Sans"/>
              <a:ea typeface="Bubblegum Sans"/>
              <a:cs typeface="Bubblegum Sans"/>
              <a:sym typeface="Bubblegum San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639</TotalTime>
  <Words>852</Words>
  <Application>Microsoft Office PowerPoint</Application>
  <PresentationFormat>On-screen Show (16:9)</PresentationFormat>
  <Paragraphs>107</Paragraphs>
  <Slides>17</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Bubblegum Sans</vt:lpstr>
      <vt:lpstr>Times New Roman</vt:lpstr>
      <vt:lpstr>Bell MT</vt:lpstr>
      <vt:lpstr>Simple Light</vt:lpstr>
      <vt:lpstr> Fairview Elementary</vt:lpstr>
      <vt:lpstr>Meet the 1st Grade Team</vt:lpstr>
      <vt:lpstr>How to seek assistance</vt:lpstr>
      <vt:lpstr>PowerPoint Presentation</vt:lpstr>
      <vt:lpstr>Expectations</vt:lpstr>
      <vt:lpstr>Classwork and Homework</vt:lpstr>
      <vt:lpstr>Monday Folders</vt:lpstr>
      <vt:lpstr>PowerPoint Presentation</vt:lpstr>
      <vt:lpstr>Curriculum/ELA </vt:lpstr>
      <vt:lpstr>Curriculum/Math </vt:lpstr>
      <vt:lpstr>   Weather  Magnets Light and Sound Plants and Animals   </vt:lpstr>
      <vt:lpstr> </vt:lpstr>
      <vt:lpstr>Teacher Webpages</vt:lpstr>
      <vt:lpstr>Mini Lesson</vt:lpstr>
      <vt:lpstr>What 1st grade writing should look like and not look like</vt:lpstr>
      <vt:lpstr>What students should know by now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Fairview Elementary</dc:title>
  <cp:lastModifiedBy>Allen, Erika</cp:lastModifiedBy>
  <cp:revision>28</cp:revision>
  <dcterms:modified xsi:type="dcterms:W3CDTF">2021-08-31T20:35:34Z</dcterms:modified>
</cp:coreProperties>
</file>